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  <Override PartName="/ppt/charts/style9.xml" ContentType="application/vnd.ms-office.chartstyle+xml"/>
  <Override PartName="/ppt/charts/colors9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92" r:id="rId3"/>
  </p:sldMasterIdLst>
  <p:notesMasterIdLst>
    <p:notesMasterId r:id="rId65"/>
  </p:notesMasterIdLst>
  <p:sldIdLst>
    <p:sldId id="287" r:id="rId4"/>
    <p:sldId id="362" r:id="rId5"/>
    <p:sldId id="298" r:id="rId6"/>
    <p:sldId id="384" r:id="rId7"/>
    <p:sldId id="257" r:id="rId8"/>
    <p:sldId id="259" r:id="rId9"/>
    <p:sldId id="260" r:id="rId10"/>
    <p:sldId id="261" r:id="rId11"/>
    <p:sldId id="361" r:id="rId12"/>
    <p:sldId id="299" r:id="rId13"/>
    <p:sldId id="385" r:id="rId14"/>
    <p:sldId id="301" r:id="rId15"/>
    <p:sldId id="386" r:id="rId16"/>
    <p:sldId id="300" r:id="rId17"/>
    <p:sldId id="262" r:id="rId18"/>
    <p:sldId id="264" r:id="rId19"/>
    <p:sldId id="366" r:id="rId20"/>
    <p:sldId id="288" r:id="rId21"/>
    <p:sldId id="322" r:id="rId22"/>
    <p:sldId id="387" r:id="rId23"/>
    <p:sldId id="388" r:id="rId24"/>
    <p:sldId id="389" r:id="rId25"/>
    <p:sldId id="390" r:id="rId26"/>
    <p:sldId id="367" r:id="rId27"/>
    <p:sldId id="324" r:id="rId28"/>
    <p:sldId id="368" r:id="rId29"/>
    <p:sldId id="325" r:id="rId30"/>
    <p:sldId id="369" r:id="rId31"/>
    <p:sldId id="326" r:id="rId32"/>
    <p:sldId id="370" r:id="rId33"/>
    <p:sldId id="327" r:id="rId34"/>
    <p:sldId id="328" r:id="rId35"/>
    <p:sldId id="391" r:id="rId36"/>
    <p:sldId id="371" r:id="rId37"/>
    <p:sldId id="329" r:id="rId38"/>
    <p:sldId id="372" r:id="rId39"/>
    <p:sldId id="330" r:id="rId40"/>
    <p:sldId id="392" r:id="rId41"/>
    <p:sldId id="373" r:id="rId42"/>
    <p:sldId id="331" r:id="rId43"/>
    <p:sldId id="332" r:id="rId44"/>
    <p:sldId id="363" r:id="rId45"/>
    <p:sldId id="374" r:id="rId46"/>
    <p:sldId id="319" r:id="rId47"/>
    <p:sldId id="393" r:id="rId48"/>
    <p:sldId id="379" r:id="rId49"/>
    <p:sldId id="364" r:id="rId50"/>
    <p:sldId id="394" r:id="rId51"/>
    <p:sldId id="380" r:id="rId52"/>
    <p:sldId id="375" r:id="rId53"/>
    <p:sldId id="376" r:id="rId54"/>
    <p:sldId id="395" r:id="rId55"/>
    <p:sldId id="396" r:id="rId56"/>
    <p:sldId id="381" r:id="rId57"/>
    <p:sldId id="365" r:id="rId58"/>
    <p:sldId id="382" r:id="rId59"/>
    <p:sldId id="377" r:id="rId60"/>
    <p:sldId id="383" r:id="rId61"/>
    <p:sldId id="317" r:id="rId62"/>
    <p:sldId id="378" r:id="rId63"/>
    <p:sldId id="310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W3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CC0099"/>
    <a:srgbClr val="00FFFF"/>
    <a:srgbClr val="FF15C2"/>
    <a:srgbClr val="FFAFEA"/>
    <a:srgbClr val="FFE7E7"/>
    <a:srgbClr val="C9A6E4"/>
    <a:srgbClr val="FFFFF7"/>
    <a:srgbClr val="E6FCFE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9771" autoAdjust="0"/>
  </p:normalViewPr>
  <p:slideViewPr>
    <p:cSldViewPr snapToGrid="0" showGuides="1">
      <p:cViewPr>
        <p:scale>
          <a:sx n="110" d="100"/>
          <a:sy n="110" d="100"/>
        </p:scale>
        <p:origin x="-546" y="-234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commentAuthors" Target="commentAuthor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40455405822088"/>
          <c:y val="0.19990434333573068"/>
          <c:w val="1"/>
          <c:h val="0.5539047340279231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  <a:effectLst/>
            <a:scene3d>
              <a:camera prst="orthographicFront"/>
              <a:lightRig rig="balanced" dir="t"/>
            </a:scene3d>
            <a:sp3d prstMaterial="powder">
              <a:contourClr>
                <a:srgbClr val="000000"/>
              </a:contourClr>
            </a:sp3d>
          </c:spPr>
          <c:explosion val="17"/>
          <c:dPt>
            <c:idx val="0"/>
            <c:bubble3D val="0"/>
            <c:spPr>
              <a:solidFill>
                <a:srgbClr val="FFC000">
                  <a:alpha val="90000"/>
                </a:srgb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  <a:scene3d>
                <a:camera prst="orthographicFront"/>
                <a:lightRig rig="balanced" dir="t"/>
              </a:scene3d>
              <a:sp3d prstMaterial="powder"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4F-4C84-A307-D6DD0CB1740F}"/>
              </c:ext>
            </c:extLst>
          </c:dPt>
          <c:dPt>
            <c:idx val="1"/>
            <c:bubble3D val="0"/>
            <c:spPr>
              <a:solidFill>
                <a:srgbClr val="BDA3F1">
                  <a:alpha val="90000"/>
                </a:srgb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  <a:scene3d>
                <a:camera prst="orthographicFront"/>
                <a:lightRig rig="balanced" dir="t"/>
              </a:scene3d>
              <a:sp3d prstMaterial="powder"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4F-4C84-A307-D6DD0CB1740F}"/>
              </c:ext>
            </c:extLst>
          </c:dPt>
          <c:dPt>
            <c:idx val="2"/>
            <c:bubble3D val="0"/>
            <c:spPr>
              <a:solidFill>
                <a:srgbClr val="92D050">
                  <a:alpha val="90000"/>
                </a:srgb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  <a:scene3d>
                <a:camera prst="orthographicFront"/>
                <a:lightRig rig="balanced" dir="t"/>
              </a:scene3d>
              <a:sp3d prstMaterial="powder"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4F-4C84-A307-D6DD0CB1740F}"/>
              </c:ext>
            </c:extLst>
          </c:dPt>
          <c:dPt>
            <c:idx val="3"/>
            <c:bubble3D val="0"/>
            <c:spPr>
              <a:solidFill>
                <a:srgbClr val="66CCFF">
                  <a:alpha val="89804"/>
                </a:srgb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  <a:scene3d>
                <a:camera prst="orthographicFront"/>
                <a:lightRig rig="balanced" dir="t"/>
              </a:scene3d>
              <a:sp3d prstMaterial="powder"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4F-4C84-A307-D6DD0CB1740F}"/>
              </c:ext>
            </c:extLst>
          </c:dPt>
          <c:dPt>
            <c:idx val="4"/>
            <c:bubble3D val="0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  <a:scene3d>
                <a:camera prst="orthographicFront"/>
                <a:lightRig rig="balanced" dir="t"/>
              </a:scene3d>
              <a:sp3d prstMaterial="powder"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4F-4C84-A307-D6DD0CB1740F}"/>
              </c:ext>
            </c:extLst>
          </c:dPt>
          <c:dPt>
            <c:idx val="5"/>
            <c:bubble3D val="0"/>
            <c:spPr>
              <a:solidFill>
                <a:srgbClr val="FFFF99">
                  <a:alpha val="90000"/>
                </a:srgb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  <a:scene3d>
                <a:camera prst="orthographicFront"/>
                <a:lightRig rig="balanced" dir="t"/>
              </a:scene3d>
              <a:sp3d prstMaterial="powder"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4F-4C84-A307-D6DD0CB174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7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  <a:scene3d>
                <a:camera prst="orthographicFront"/>
                <a:lightRig rig="balanced" dir="t"/>
              </a:scene3d>
              <a:sp3d prstMaterial="powder"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4F-4C84-A307-D6DD0CB1740F}"/>
              </c:ext>
            </c:extLst>
          </c:dPt>
          <c:dPt>
            <c:idx val="7"/>
            <c:bubble3D val="0"/>
            <c:spPr>
              <a:solidFill>
                <a:srgbClr val="00B050">
                  <a:alpha val="90000"/>
                </a:srgbClr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/>
              <a:scene3d>
                <a:camera prst="orthographicFront"/>
                <a:lightRig rig="balanced" dir="t"/>
              </a:scene3d>
              <a:sp3d prstMaterial="powder"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4F-4C84-A307-D6DD0CB1740F}"/>
              </c:ext>
            </c:extLst>
          </c:dPt>
          <c:dLbls>
            <c:dLbl>
              <c:idx val="0"/>
              <c:layout>
                <c:manualLayout>
                  <c:x val="-0.14056390228886043"/>
                  <c:y val="-0.1362415160784630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30" b="0" i="0" u="none" strike="noStrike" baseline="0" dirty="0" smtClean="0">
                        <a:solidFill>
                          <a:schemeClr val="tx1"/>
                        </a:solidFill>
                        <a:effectLst/>
                      </a:rPr>
                      <a:t>Налоги на прибыль, доходы</a:t>
                    </a:r>
                    <a:endParaRPr lang="ru-RU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28,6%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glow rad="635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4F-4C84-A307-D6DD0CB1740F}"/>
                </c:ext>
              </c:extLst>
            </c:dLbl>
            <c:dLbl>
              <c:idx val="1"/>
              <c:layout>
                <c:manualLayout>
                  <c:x val="3.521488070733933E-2"/>
                  <c:y val="-0.18262151491059037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30" b="0" i="0" u="none" strike="noStrike" baseline="0" dirty="0">
                        <a:solidFill>
                          <a:schemeClr val="tx1"/>
                        </a:solidFill>
                        <a:effectLst/>
                      </a:rPr>
                      <a:t>Н</a:t>
                    </a:r>
                    <a:r>
                      <a:rPr lang="ru-RU" sz="1330" b="0" i="0" u="none" strike="noStrike" baseline="0" dirty="0">
                        <a:effectLst/>
                      </a:rPr>
                      <a:t>алоги на товары (работы, услуги), реализуемые на территории РФ 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1,7%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glow rad="635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4F-4C84-A307-D6DD0CB1740F}"/>
                </c:ext>
              </c:extLst>
            </c:dLbl>
            <c:dLbl>
              <c:idx val="2"/>
              <c:layout>
                <c:manualLayout>
                  <c:x val="6.880385236785852E-2"/>
                  <c:y val="1.371407183163135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30" b="0" i="0" u="none" strike="noStrike" baseline="0" dirty="0">
                        <a:solidFill>
                          <a:schemeClr val="tx1"/>
                        </a:solidFill>
                        <a:effectLst/>
                      </a:rPr>
                      <a:t>Н</a:t>
                    </a:r>
                    <a:r>
                      <a:rPr lang="ru-RU" sz="1330" b="0" i="0" u="none" strike="noStrike" baseline="0" dirty="0">
                        <a:effectLst/>
                      </a:rPr>
                      <a:t>алоги на совокупный доход </a:t>
                    </a:r>
                    <a:endParaRPr lang="ru-RU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 baseline="0" dirty="0" smtClean="0">
                        <a:solidFill>
                          <a:schemeClr val="tx1"/>
                        </a:solidFill>
                      </a:rPr>
                      <a:t>3,5%</a:t>
                    </a:r>
                    <a:endParaRPr lang="ru-RU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glow rad="635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4F-4C84-A307-D6DD0CB1740F}"/>
                </c:ext>
              </c:extLst>
            </c:dLbl>
            <c:dLbl>
              <c:idx val="3"/>
              <c:layout>
                <c:manualLayout>
                  <c:x val="-5.9976154905163224E-3"/>
                  <c:y val="0.1226803577283977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 algn="ctr" rtl="0">
                      <a:defRPr lang="ru-RU" sz="133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3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Иные доходы</a:t>
                    </a:r>
                    <a:endParaRPr lang="ru-RU" sz="1330" b="0" i="0" u="none" strike="noStrike" kern="1200" baseline="0" dirty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endParaRPr>
                  </a:p>
                  <a:p>
                    <a:pPr algn="ctr" rtl="0">
                      <a:defRPr lang="ru-RU" sz="133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30" b="1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rPr>
                      <a:t>0,8%</a:t>
                    </a:r>
                    <a:endParaRPr lang="ru-RU" sz="1330" b="1" i="0" u="none" strike="noStrike" kern="1200" baseline="0" dirty="0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glow rad="635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4F-4C84-A307-D6DD0CB1740F}"/>
                </c:ext>
              </c:extLst>
            </c:dLbl>
            <c:dLbl>
              <c:idx val="4"/>
              <c:layout>
                <c:manualLayout>
                  <c:x val="-0.25199620213115537"/>
                  <c:y val="6.939553603111940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Доходы от использования имущества, находящегося в государственной и муниципальной собственности</a:t>
                    </a:r>
                    <a:endParaRPr lang="ru-RU" dirty="0"/>
                  </a:p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 </a:t>
                    </a:r>
                    <a:r>
                      <a:rPr lang="ru-RU" b="1" dirty="0" smtClean="0"/>
                      <a:t>1,3%</a:t>
                    </a:r>
                    <a:endParaRPr lang="ru-RU" b="1" dirty="0"/>
                  </a:p>
                </c:rich>
              </c:tx>
              <c:spPr>
                <a:solidFill>
                  <a:srgbClr val="FFFFFF">
                    <a:alpha val="90000"/>
                  </a:srgbClr>
                </a:solidFill>
                <a:ln w="12700" cap="flat" cmpd="sng" algn="ctr">
                  <a:solidFill>
                    <a:srgbClr val="6F6F74"/>
                  </a:solidFill>
                  <a:round/>
                </a:ln>
                <a:effectLst>
                  <a:glow rad="635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50800" dist="38100" dir="2700000" algn="tl" rotWithShape="0">
                    <a:srgbClr val="6F6F74">
                      <a:lumMod val="75000"/>
                      <a:alpha val="40000"/>
                    </a:srgb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858976660566475"/>
                      <c:h val="8.85560247679928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34F-4C84-A307-D6DD0CB1740F}"/>
                </c:ext>
              </c:extLst>
            </c:dLbl>
            <c:dLbl>
              <c:idx val="5"/>
              <c:layout>
                <c:manualLayout>
                  <c:x val="-0.45906983974190618"/>
                  <c:y val="-2.3704222758245855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0" i="0" u="none" strike="noStrike" baseline="0" dirty="0" smtClean="0">
                        <a:solidFill>
                          <a:schemeClr val="tx1"/>
                        </a:solidFill>
                        <a:effectLst/>
                      </a:rPr>
                      <a:t>Доходы от продажи материальных и нематериальных активов</a:t>
                    </a:r>
                    <a:endParaRPr lang="ru-RU" sz="120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2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1" dirty="0" smtClean="0">
                        <a:solidFill>
                          <a:schemeClr val="tx1"/>
                        </a:solidFill>
                      </a:rPr>
                      <a:t>1,4%</a:t>
                    </a:r>
                    <a:endParaRPr lang="ru-RU" sz="1200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glow rad="635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4F-4C84-A307-D6DD0CB1740F}"/>
                </c:ext>
              </c:extLst>
            </c:dLbl>
            <c:dLbl>
              <c:idx val="6"/>
              <c:layout>
                <c:manualLayout>
                  <c:x val="-4.6765612001705315E-2"/>
                  <c:y val="-9.166309567123484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30" b="0" i="0" u="none" strike="noStrike" baseline="0" dirty="0" smtClean="0">
                        <a:solidFill>
                          <a:schemeClr val="tx1"/>
                        </a:solidFill>
                        <a:effectLst/>
                      </a:rPr>
                      <a:t>Безвозмездные поступления от других бюджетов</a:t>
                    </a:r>
                    <a:r>
                      <a:rPr lang="ru-RU" sz="1330" b="0" i="0" u="none" strike="noStrike" baseline="0" dirty="0" smtClean="0">
                        <a:effectLst/>
                      </a:rPr>
                      <a:t> 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63,5%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glow rad="635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34F-4C84-A307-D6DD0CB1740F}"/>
                </c:ext>
              </c:extLst>
            </c:dLbl>
            <c:dLbl>
              <c:idx val="7"/>
              <c:layout>
                <c:manualLayout>
                  <c:x val="-0.17203206749920899"/>
                  <c:y val="1.8195456975119819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30" b="0" i="0" u="none" strike="noStrike" baseline="0" dirty="0" smtClean="0">
                        <a:solidFill>
                          <a:schemeClr val="tx1"/>
                        </a:solidFill>
                        <a:effectLst/>
                      </a:rPr>
                      <a:t>Возврат остатков субсидий, субвенций и иных МБТ, имеющих целевое назначение, прошлых лет</a:t>
                    </a:r>
                    <a:endParaRPr lang="ru-RU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33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0,7%</a:t>
                    </a:r>
                    <a:endParaRPr lang="ru-RU" b="1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glow rad="63500">
                    <a:schemeClr val="accent3">
                      <a:lumMod val="60000"/>
                      <a:lumOff val="40000"/>
                      <a:alpha val="40000"/>
                    </a:schemeClr>
                  </a:glow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34F-4C84-A307-D6DD0CB1740F}"/>
                </c:ext>
              </c:extLst>
            </c:dLbl>
            <c:spPr>
              <a:solidFill>
                <a:srgbClr val="FFFFFF">
                  <a:alpha val="90000"/>
                </a:srgbClr>
              </a:solidFill>
              <a:ln w="12700" cap="flat" cmpd="sng" algn="ctr">
                <a:solidFill>
                  <a:srgbClr val="6F6F74"/>
                </a:solidFill>
                <a:round/>
              </a:ln>
              <a:effectLst>
                <a:glow rad="63500">
                  <a:schemeClr val="accent3">
                    <a:lumMod val="60000"/>
                    <a:lumOff val="40000"/>
                    <a:alpha val="40000"/>
                  </a:schemeClr>
                </a:glow>
                <a:outerShdw blurRad="50800" dist="38100" dir="2700000" algn="tl" rotWithShape="0">
                  <a:srgbClr val="6F6F74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Налоги на прибыль, доходы</c:v>
                </c:pt>
                <c:pt idx="1">
                  <c:v>налоги на товары (работы, услуги), реализуемые на территории РФ</c:v>
                </c:pt>
                <c:pt idx="2">
                  <c:v>налоги на совокупный доход</c:v>
                </c:pt>
                <c:pt idx="3">
                  <c:v>иные доходы (госпошлина, сборы,
платежи при пользовании
природными ресурсами, доходы от
оказания платных услуг и
компенсации затрат государства,
штрафы, санкции, возмещение
ущерба,штрафы, санкции, возмещение ущерба, прочие неналоговые
доходы)</c:v>
                </c:pt>
                <c:pt idx="4">
                  <c:v>ДОХОДЫ ОТ ИСПОЛЬЗОВАНИЯ ИМУЩЕСТВА</c:v>
                </c:pt>
                <c:pt idx="5">
                  <c:v>  ДОХОДЫ ОТ ПРОДАЖИ МАТЕРИАЛЬНЫХ И НЕМАТЕРИАЛЬНЫХ АКТИВОВ</c:v>
                </c:pt>
                <c:pt idx="6">
                  <c:v> Безвозмездные поступления</c:v>
                </c:pt>
                <c:pt idx="7">
                  <c:v> Возврат</c:v>
                </c:pt>
              </c:strCache>
            </c:strRef>
          </c:cat>
          <c:val>
            <c:numRef>
              <c:f>Лист1!$B$2:$B$9</c:f>
              <c:numCache>
                <c:formatCode>0.00%</c:formatCode>
                <c:ptCount val="8"/>
                <c:pt idx="0">
                  <c:v>0.28599999999999998</c:v>
                </c:pt>
                <c:pt idx="1">
                  <c:v>1.7000000000000001E-2</c:v>
                </c:pt>
                <c:pt idx="2">
                  <c:v>3.5000000000000003E-2</c:v>
                </c:pt>
                <c:pt idx="3">
                  <c:v>8.0000000000000002E-3</c:v>
                </c:pt>
                <c:pt idx="4">
                  <c:v>1.2999999999999999E-2</c:v>
                </c:pt>
                <c:pt idx="5">
                  <c:v>1.4E-2</c:v>
                </c:pt>
                <c:pt idx="6">
                  <c:v>0.63500000000000001</c:v>
                </c:pt>
                <c:pt idx="7">
                  <c:v>7.0000000000000001E-3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F34F-4C84-A307-D6DD0CB1740F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/>
                      <a:t>96 023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51 233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191 520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96023</c:v>
                </c:pt>
                <c:pt idx="1">
                  <c:v>51233</c:v>
                </c:pt>
                <c:pt idx="2">
                  <c:v>191520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120 125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66 816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200 318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120125</c:v>
                </c:pt>
                <c:pt idx="1">
                  <c:v>66816</c:v>
                </c:pt>
                <c:pt idx="2">
                  <c:v>200318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8997504"/>
        <c:axId val="199681728"/>
        <c:axId val="81920640"/>
      </c:bar3DChart>
      <c:catAx>
        <c:axId val="198997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9681728"/>
        <c:crosses val="autoZero"/>
        <c:auto val="1"/>
        <c:lblAlgn val="ctr"/>
        <c:lblOffset val="100"/>
        <c:noMultiLvlLbl val="0"/>
      </c:catAx>
      <c:valAx>
        <c:axId val="1996817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8997504"/>
        <c:crosses val="autoZero"/>
        <c:crossBetween val="between"/>
      </c:valAx>
      <c:serAx>
        <c:axId val="81920640"/>
        <c:scaling>
          <c:orientation val="minMax"/>
        </c:scaling>
        <c:delete val="1"/>
        <c:axPos val="b"/>
        <c:majorTickMark val="out"/>
        <c:minorTickMark val="none"/>
        <c:tickLblPos val="nextTo"/>
        <c:crossAx val="199681728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15C2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134 989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91 111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102 123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134989</c:v>
                </c:pt>
                <c:pt idx="1">
                  <c:v>91111</c:v>
                </c:pt>
                <c:pt idx="2">
                  <c:v>102123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/>
                      <a:t>142 534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94 292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108 714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142534</c:v>
                </c:pt>
                <c:pt idx="1">
                  <c:v>94292</c:v>
                </c:pt>
                <c:pt idx="2">
                  <c:v>108714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00372224"/>
        <c:axId val="199684608"/>
        <c:axId val="7365888"/>
      </c:bar3DChart>
      <c:catAx>
        <c:axId val="200372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99684608"/>
        <c:crosses val="autoZero"/>
        <c:auto val="1"/>
        <c:lblAlgn val="ctr"/>
        <c:lblOffset val="100"/>
        <c:noMultiLvlLbl val="0"/>
      </c:catAx>
      <c:valAx>
        <c:axId val="199684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372224"/>
        <c:crosses val="autoZero"/>
        <c:crossBetween val="between"/>
      </c:valAx>
      <c:serAx>
        <c:axId val="7365888"/>
        <c:scaling>
          <c:orientation val="minMax"/>
        </c:scaling>
        <c:delete val="1"/>
        <c:axPos val="b"/>
        <c:majorTickMark val="out"/>
        <c:minorTickMark val="none"/>
        <c:tickLblPos val="nextTo"/>
        <c:crossAx val="199684608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938927840409855E-2"/>
                  <c:y val="0.1303635123241290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00B0F0"/>
                        </a:solidFill>
                      </a:rPr>
                      <a:t>77 626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265475378233173E-2"/>
                  <c:y val="0.1537620914592290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00B0F0"/>
                        </a:solidFill>
                      </a:rPr>
                      <a:t>64 433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9796426134699513E-3"/>
                  <c:y val="0.1236782039998146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00B0F0"/>
                        </a:solidFill>
                      </a:rPr>
                      <a:t>86 758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B0F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77626</c:v>
                </c:pt>
                <c:pt idx="1">
                  <c:v>64433</c:v>
                </c:pt>
                <c:pt idx="2">
                  <c:v>86758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AFEA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/>
                      <a:t>80 205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65 966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87 525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80205</c:v>
                </c:pt>
                <c:pt idx="1">
                  <c:v>65966</c:v>
                </c:pt>
                <c:pt idx="2">
                  <c:v>87525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0629760"/>
        <c:axId val="200337088"/>
        <c:axId val="7375360"/>
      </c:bar3DChart>
      <c:catAx>
        <c:axId val="200629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00337088"/>
        <c:crosses val="autoZero"/>
        <c:auto val="1"/>
        <c:lblAlgn val="ctr"/>
        <c:lblOffset val="100"/>
        <c:noMultiLvlLbl val="0"/>
      </c:catAx>
      <c:valAx>
        <c:axId val="200337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629760"/>
        <c:crosses val="autoZero"/>
        <c:crossBetween val="between"/>
      </c:valAx>
      <c:serAx>
        <c:axId val="7375360"/>
        <c:scaling>
          <c:orientation val="minMax"/>
        </c:scaling>
        <c:delete val="1"/>
        <c:axPos val="b"/>
        <c:majorTickMark val="out"/>
        <c:minorTickMark val="none"/>
        <c:tickLblPos val="nextTo"/>
        <c:crossAx val="200337088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00B0F0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6.932128654750213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1 873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037235179359264E-3"/>
                  <c:y val="8.82270919695482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3 000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2.52077405627280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4 526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1873</c:v>
                </c:pt>
                <c:pt idx="1">
                  <c:v>3000</c:v>
                </c:pt>
                <c:pt idx="2">
                  <c:v>4519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CC0099"/>
                        </a:solidFill>
                      </a:rPr>
                      <a:t>1 873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CC0099"/>
                        </a:solidFill>
                      </a:rPr>
                      <a:t>3 000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277926384517956E-3"/>
                  <c:y val="-5.671741626613816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CC0099"/>
                        </a:solidFill>
                      </a:rPr>
                      <a:t>4 519</a:t>
                    </a:r>
                    <a:endParaRPr lang="en-US" dirty="0">
                      <a:solidFill>
                        <a:srgbClr val="FF15C2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C0099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1873</c:v>
                </c:pt>
                <c:pt idx="1">
                  <c:v>3000</c:v>
                </c:pt>
                <c:pt idx="2">
                  <c:v>4526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0986624"/>
        <c:axId val="200339392"/>
        <c:axId val="0"/>
      </c:bar3DChart>
      <c:catAx>
        <c:axId val="200986624"/>
        <c:scaling>
          <c:orientation val="minMax"/>
        </c:scaling>
        <c:delete val="0"/>
        <c:axPos val="l"/>
        <c:majorTickMark val="out"/>
        <c:minorTickMark val="none"/>
        <c:tickLblPos val="nextTo"/>
        <c:crossAx val="200339392"/>
        <c:crosses val="autoZero"/>
        <c:auto val="1"/>
        <c:lblAlgn val="ctr"/>
        <c:lblOffset val="100"/>
        <c:noMultiLvlLbl val="0"/>
      </c:catAx>
      <c:valAx>
        <c:axId val="2003393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09866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CC0099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94387089640523"/>
          <c:y val="6.6203698876954001E-2"/>
          <c:w val="0.72952275099912256"/>
          <c:h val="0.7010805846397940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3051045321139168E-17"/>
                  <c:y val="6.018518079723091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285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6102090642278336E-17"/>
                  <c:y val="7.22222169566769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4</a:t>
                    </a:r>
                    <a:r>
                      <a:rPr lang="ru-RU" baseline="0" dirty="0" smtClean="0"/>
                      <a:t> </a:t>
                    </a:r>
                    <a:r>
                      <a:rPr lang="en-US" dirty="0" smtClean="0"/>
                      <a:t>202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482659627538272E-3"/>
                  <c:y val="4.814814463778470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26285</c:v>
                </c:pt>
                <c:pt idx="1">
                  <c:v>14202</c:v>
                </c:pt>
                <c:pt idx="2">
                  <c:v>11394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285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202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394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26285</c:v>
                </c:pt>
                <c:pt idx="1">
                  <c:v>14202</c:v>
                </c:pt>
                <c:pt idx="2">
                  <c:v>11394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0988160"/>
        <c:axId val="200341696"/>
        <c:axId val="0"/>
      </c:bar3DChart>
      <c:catAx>
        <c:axId val="200988160"/>
        <c:scaling>
          <c:orientation val="minMax"/>
        </c:scaling>
        <c:delete val="0"/>
        <c:axPos val="l"/>
        <c:majorTickMark val="out"/>
        <c:minorTickMark val="none"/>
        <c:tickLblPos val="nextTo"/>
        <c:crossAx val="200341696"/>
        <c:crosses val="autoZero"/>
        <c:auto val="1"/>
        <c:lblAlgn val="ctr"/>
        <c:lblOffset val="100"/>
        <c:noMultiLvlLbl val="0"/>
      </c:catAx>
      <c:valAx>
        <c:axId val="2003416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09881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256214564282099"/>
          <c:y val="4.0200999240871609E-2"/>
          <c:w val="0.72826148526168455"/>
          <c:h val="0.8516884177423370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60830670402405E-2"/>
                  <c:y val="-1.1067126198727145E-1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8 531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833825873025555E-2"/>
                  <c:y val="6.036684025698211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43 158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70623002801806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66 156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8531</c:v>
                </c:pt>
                <c:pt idx="1">
                  <c:v>43158</c:v>
                </c:pt>
                <c:pt idx="2">
                  <c:v>66156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706230028018069E-2"/>
                  <c:y val="-6.036684025698211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15 634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6083067040240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48 290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029672521013553E-2"/>
                  <c:y val="-2.7667815496817862E-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69 003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15634</c:v>
                </c:pt>
                <c:pt idx="1">
                  <c:v>48290</c:v>
                </c:pt>
                <c:pt idx="2">
                  <c:v>69003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1030656"/>
        <c:axId val="170058880"/>
        <c:axId val="0"/>
      </c:bar3DChart>
      <c:catAx>
        <c:axId val="20103065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0058880"/>
        <c:crosses val="autoZero"/>
        <c:auto val="1"/>
        <c:lblAlgn val="ctr"/>
        <c:lblOffset val="100"/>
        <c:noMultiLvlLbl val="0"/>
      </c:catAx>
      <c:valAx>
        <c:axId val="17005888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01030656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rgbClr val="FF15C2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4.8219591259230895E-3"/>
                  <c:y val="9.827945575116271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FF00"/>
                        </a:solidFill>
                      </a:rPr>
                      <a:t>20 738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164693444422288E-3"/>
                  <c:y val="0.1525026037518042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FF00"/>
                        </a:solidFill>
                      </a:rPr>
                      <a:t>20 075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1694473375020047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FF00"/>
                        </a:solidFill>
                      </a:rPr>
                      <a:t>15 122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20738</c:v>
                </c:pt>
                <c:pt idx="1">
                  <c:v>20075</c:v>
                </c:pt>
                <c:pt idx="2">
                  <c:v>15122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876856940730812E-2"/>
                  <c:y val="-1.694473375020048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21 540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20 434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8401562752860125E-17"/>
                  <c:y val="-1.3555787000160375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15 309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21540</c:v>
                </c:pt>
                <c:pt idx="1">
                  <c:v>20434</c:v>
                </c:pt>
                <c:pt idx="2">
                  <c:v>15309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1563648"/>
        <c:axId val="170063488"/>
        <c:axId val="199864320"/>
      </c:bar3DChart>
      <c:catAx>
        <c:axId val="201563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0063488"/>
        <c:crosses val="autoZero"/>
        <c:auto val="1"/>
        <c:lblAlgn val="ctr"/>
        <c:lblOffset val="100"/>
        <c:noMultiLvlLbl val="0"/>
      </c:catAx>
      <c:valAx>
        <c:axId val="1700634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1563648"/>
        <c:crosses val="autoZero"/>
        <c:crossBetween val="between"/>
      </c:valAx>
      <c:serAx>
        <c:axId val="199864320"/>
        <c:scaling>
          <c:orientation val="minMax"/>
        </c:scaling>
        <c:delete val="1"/>
        <c:axPos val="b"/>
        <c:majorTickMark val="out"/>
        <c:minorTickMark val="none"/>
        <c:tickLblPos val="nextTo"/>
        <c:crossAx val="170063488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FF00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662366422947132"/>
          <c:y val="3.7286509467381213E-2"/>
          <c:w val="0.68528180071241096"/>
          <c:h val="0.8059232175081876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488095238095238E-3"/>
                  <c:y val="-3.289173611676652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432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523809523809521E-3"/>
                  <c:y val="-1.82731867315369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46 174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217 257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1432</c:v>
                </c:pt>
                <c:pt idx="1">
                  <c:v>46174</c:v>
                </c:pt>
                <c:pt idx="2">
                  <c:v>217257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smtClean="0"/>
                      <a:t>5 300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69 175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224 838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5300</c:v>
                </c:pt>
                <c:pt idx="1">
                  <c:v>69175</c:v>
                </c:pt>
                <c:pt idx="2">
                  <c:v>224838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01707008"/>
        <c:axId val="210838080"/>
        <c:axId val="199866240"/>
      </c:bar3DChart>
      <c:catAx>
        <c:axId val="201707008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10838080"/>
        <c:crosses val="autoZero"/>
        <c:auto val="1"/>
        <c:lblAlgn val="ctr"/>
        <c:lblOffset val="100"/>
        <c:noMultiLvlLbl val="0"/>
      </c:catAx>
      <c:valAx>
        <c:axId val="210838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1707008"/>
        <c:crosses val="autoZero"/>
        <c:crossBetween val="between"/>
      </c:valAx>
      <c:serAx>
        <c:axId val="199866240"/>
        <c:scaling>
          <c:orientation val="minMax"/>
        </c:scaling>
        <c:delete val="1"/>
        <c:axPos val="b"/>
        <c:majorTickMark val="out"/>
        <c:minorTickMark val="none"/>
        <c:tickLblPos val="nextTo"/>
        <c:crossAx val="210838080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FF15C2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7362345331833526"/>
          <c:y val="0.5961499114973452"/>
          <c:w val="0.17131702287214098"/>
          <c:h val="0.195091447947172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490 704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567 559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689027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490704</c:v>
                </c:pt>
                <c:pt idx="1">
                  <c:v>567559</c:v>
                </c:pt>
                <c:pt idx="2">
                  <c:v>689027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523809523809252E-3"/>
                  <c:y val="0.135221542901113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B0F0"/>
                        </a:solidFill>
                      </a:rPr>
                      <a:t>487 531</a:t>
                    </a:r>
                    <a:endParaRPr lang="en-US" dirty="0">
                      <a:solidFill>
                        <a:srgbClr val="FF15C2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416666666666612E-2"/>
                  <c:y val="0.2097735064076258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B0F0"/>
                        </a:solidFill>
                      </a:rPr>
                      <a:t>565 967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761904761905853E-3"/>
                  <c:y val="0.186386451025859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00B0F0"/>
                        </a:solidFill>
                      </a:rPr>
                      <a:t>676 649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00B0F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487531</c:v>
                </c:pt>
                <c:pt idx="1">
                  <c:v>565967</c:v>
                </c:pt>
                <c:pt idx="2">
                  <c:v>676649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660032"/>
        <c:axId val="200785920"/>
        <c:axId val="0"/>
      </c:bar3DChart>
      <c:catAx>
        <c:axId val="151660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00785920"/>
        <c:crosses val="autoZero"/>
        <c:auto val="1"/>
        <c:lblAlgn val="ctr"/>
        <c:lblOffset val="100"/>
        <c:noMultiLvlLbl val="0"/>
      </c:catAx>
      <c:valAx>
        <c:axId val="200785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660032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b="1">
                <a:solidFill>
                  <a:srgbClr val="00B0F0"/>
                </a:solidFill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90 818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98 477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20 903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90818</c:v>
                </c:pt>
                <c:pt idx="1">
                  <c:v>98477</c:v>
                </c:pt>
                <c:pt idx="2">
                  <c:v>20903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3075484950968179E-2"/>
                  <c:y val="3.271562394689993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72 912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78848970329402E-2"/>
                  <c:y val="4.758636210458180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85 956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217488119185405E-2"/>
                  <c:y val="5.056050973611816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18 714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72912</c:v>
                </c:pt>
                <c:pt idx="1">
                  <c:v>85956</c:v>
                </c:pt>
                <c:pt idx="2">
                  <c:v>18714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51860224"/>
        <c:axId val="200788800"/>
        <c:axId val="0"/>
      </c:bar3DChart>
      <c:catAx>
        <c:axId val="151860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00788800"/>
        <c:crosses val="autoZero"/>
        <c:auto val="1"/>
        <c:lblAlgn val="ctr"/>
        <c:lblOffset val="100"/>
        <c:noMultiLvlLbl val="0"/>
      </c:catAx>
      <c:valAx>
        <c:axId val="200788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860224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>
                <a:solidFill>
                  <a:srgbClr val="FF15C2"/>
                </a:solidFill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35614491181478"/>
          <c:y val="0.19782174613720871"/>
          <c:w val="0.64788613537322082"/>
          <c:h val="0.8219625813407845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accent5">
                  <a:lumMod val="75000"/>
                </a:schemeClr>
              </a:solidFill>
            </a:ln>
            <a:scene3d>
              <a:camera prst="orthographicFront"/>
              <a:lightRig rig="contrasting" dir="t"/>
            </a:scene3d>
            <a:sp3d prstMaterial="powder"/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contrasting" dir="t"/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8ED-416B-BF40-8CD76F67BD5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contrasting" dir="t"/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8ED-416B-BF40-8CD76F67BD5C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contrasting" dir="t"/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8ED-416B-BF40-8CD76F67BD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accent5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contrasting" dir="t"/>
              </a:scene3d>
              <a:sp3d prstMaterial="powder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E79-4710-814D-FC5D9E3405A1}"/>
              </c:ext>
            </c:extLst>
          </c:dPt>
          <c:dLbls>
            <c:dLbl>
              <c:idx val="0"/>
              <c:layout>
                <c:manualLayout>
                  <c:x val="1.3583705837245278E-2"/>
                  <c:y val="1.112284607421969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>
                        <a:solidFill>
                          <a:schemeClr val="tx1"/>
                        </a:solidFill>
                      </a:rPr>
                      <a:t>Субсидии</a:t>
                    </a:r>
                    <a:r>
                      <a:rPr lang="ru-RU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22,0%</a:t>
                    </a:r>
                    <a:endParaRPr lang="ru-RU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solidFill>
                  <a:schemeClr val="bg1"/>
                </a:solidFill>
                <a:ln>
                  <a:solidFill>
                    <a:srgbClr val="6F6F74">
                      <a:alpha val="93000"/>
                    </a:srgb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5100245010941327"/>
                      <c:h val="0.169367145421903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8ED-416B-BF40-8CD76F67BD5C}"/>
                </c:ext>
              </c:extLst>
            </c:dLbl>
            <c:dLbl>
              <c:idx val="1"/>
              <c:layout>
                <c:manualLayout>
                  <c:x val="-0.14740441767819404"/>
                  <c:y val="-0.1528946196581800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ru-RU" sz="1330" b="1" i="0" u="none" strike="noStrike" kern="1200" spc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30" b="1" i="0" u="none" strike="noStrike" kern="1200" spc="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t>Субвенции
</a:t>
                    </a:r>
                    <a:r>
                      <a:rPr lang="ru-RU" sz="1330" b="1" i="0" u="none" strike="noStrike" kern="1200" spc="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rPr>
                      <a:t>28,2%</a:t>
                    </a:r>
                    <a:endParaRPr lang="ru-RU" sz="1330" b="1" i="0" u="none" strike="noStrike" kern="1200" spc="0" baseline="0" dirty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numFmt formatCode="0.0%" sourceLinked="0"/>
              <c:spPr>
                <a:solidFill>
                  <a:schemeClr val="bg1"/>
                </a:solidFill>
                <a:ln>
                  <a:noFill/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8576722090261283"/>
                      <c:h val="0.137948833034111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8ED-416B-BF40-8CD76F67BD5C}"/>
                </c:ext>
              </c:extLst>
            </c:dLbl>
            <c:dLbl>
              <c:idx val="2"/>
              <c:layout>
                <c:manualLayout>
                  <c:x val="-3.4343726036620718E-2"/>
                  <c:y val="-2.52846732354146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>
                        <a:solidFill>
                          <a:schemeClr val="tx1"/>
                        </a:solidFill>
                      </a:rPr>
                      <a:t>Иные МБТ</a:t>
                    </a:r>
                    <a:r>
                      <a:rPr lang="ru-RU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11,2%</a:t>
                    </a:r>
                    <a:endParaRPr lang="ru-RU" baseline="0" dirty="0">
                      <a:solidFill>
                        <a:schemeClr val="tx1"/>
                      </a:solidFill>
                    </a:endParaRPr>
                  </a:p>
                </c:rich>
              </c:tx>
              <c:numFmt formatCode="0.0%" sourceLinked="0"/>
              <c:spPr>
                <a:solidFill>
                  <a:schemeClr val="bg1"/>
                </a:solidFill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ED-416B-BF40-8CD76F67BD5C}"/>
                </c:ext>
              </c:extLst>
            </c:dLbl>
            <c:dLbl>
              <c:idx val="3"/>
              <c:layout>
                <c:manualLayout>
                  <c:x val="0.15201900237529697"/>
                  <c:y val="-1.79533213644524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>
                      <a:defRPr lang="ru-RU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/>
                      <a:t>Дотации</a:t>
                    </a:r>
                    <a:r>
                      <a:rPr lang="ru-RU" baseline="0" dirty="0"/>
                      <a:t>
</a:t>
                    </a:r>
                    <a:r>
                      <a:rPr lang="ru-RU" baseline="0" dirty="0" smtClean="0"/>
                      <a:t>3,2%</a:t>
                    </a:r>
                    <a:endParaRPr lang="ru-RU" dirty="0"/>
                  </a:p>
                </c:rich>
              </c:tx>
              <c:numFmt formatCode="0.0%" sourceLinked="0"/>
              <c:spPr>
                <a:solidFill>
                  <a:schemeClr val="bg1"/>
                </a:solidFill>
                <a:ln>
                  <a:noFill/>
                </a:ln>
                <a:effectLst>
                  <a:glow rad="114300">
                    <a:schemeClr val="accent2">
                      <a:satMod val="175000"/>
                      <a:alpha val="35000"/>
                    </a:schemeClr>
                  </a:glo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79-4710-814D-FC5D9E3405A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субсидии</c:v>
                </c:pt>
                <c:pt idx="1">
                  <c:v>субвенции</c:v>
                </c:pt>
                <c:pt idx="2">
                  <c:v>иные межбюджетные трансферты</c:v>
                </c:pt>
                <c:pt idx="3">
                  <c:v>дотации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0.22</c:v>
                </c:pt>
                <c:pt idx="1">
                  <c:v>0.28199999999999997</c:v>
                </c:pt>
                <c:pt idx="2">
                  <c:v>0.112</c:v>
                </c:pt>
                <c:pt idx="3">
                  <c:v>3.2000000000000001E-2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ED-416B-BF40-8CD76F67BD5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9.086817155286354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7030A0"/>
                        </a:solidFill>
                      </a:rPr>
                      <a:t>7 729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0.1101432382458952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7030A0"/>
                        </a:solidFill>
                      </a:rPr>
                      <a:t>12 041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0080059086584014E-3"/>
                  <c:y val="0.1101432382458952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7030A0"/>
                        </a:solidFill>
                      </a:rPr>
                      <a:t>12</a:t>
                    </a:r>
                    <a:r>
                      <a:rPr lang="ru-RU" b="1" baseline="0" dirty="0" smtClean="0">
                        <a:solidFill>
                          <a:srgbClr val="7030A0"/>
                        </a:solidFill>
                      </a:rPr>
                      <a:t> 306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7729</c:v>
                </c:pt>
                <c:pt idx="1">
                  <c:v>12041</c:v>
                </c:pt>
                <c:pt idx="2">
                  <c:v>12306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0.1018824953774530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7 540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40029543291547E-3"/>
                  <c:y val="9.912891442130569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12 040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560044314937325E-3"/>
                  <c:y val="7.434668581597926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12 224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7540</c:v>
                </c:pt>
                <c:pt idx="1">
                  <c:v>12040</c:v>
                </c:pt>
                <c:pt idx="2">
                  <c:v>12224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874048"/>
        <c:axId val="200791680"/>
        <c:axId val="0"/>
      </c:bar3DChart>
      <c:catAx>
        <c:axId val="151874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200791680"/>
        <c:crosses val="autoZero"/>
        <c:auto val="1"/>
        <c:lblAlgn val="ctr"/>
        <c:lblOffset val="100"/>
        <c:noMultiLvlLbl val="0"/>
      </c:catAx>
      <c:valAx>
        <c:axId val="20079168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5187404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7030A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Расходы бюджета</a:t>
            </a:r>
          </a:p>
        </c:rich>
      </c:tx>
      <c:layout>
        <c:manualLayout>
          <c:xMode val="edge"/>
          <c:yMode val="edge"/>
          <c:x val="0.35209011661845402"/>
          <c:y val="3.774634505657870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3766441716246717E-2"/>
          <c:y val="0.13091690677123363"/>
          <c:w val="0.89845247630330949"/>
          <c:h val="0.6388016575698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Первоначальный бюджет (№ 23 от 27.12.2022)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02928052839425E-2"/>
                  <c:y val="7.958187749428670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ru-RU" sz="16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978 710</a:t>
                    </a:r>
                    <a:endParaRPr lang="en-US" sz="16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21-4CAD-8B40-C7CB93697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978710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21-4CAD-8B40-C7CB936971E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Уточненный план (№ 102 от 26.12.2023)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802928052839418E-2"/>
                  <c:y val="7.958187749428665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ru-RU" sz="1600" b="0" i="0" u="none" strike="noStrike" kern="120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ru-RU" sz="16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1 238 393</a:t>
                    </a:r>
                    <a:endParaRPr lang="en-US" sz="16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B21-4CAD-8B40-C7CB936971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ru-RU" sz="1200" b="0" i="0" u="none" strike="noStrike" kern="1200" baseline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1238393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21-4CAD-8B40-C7CB936971E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 в 2023 году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6423424422715309E-3"/>
                  <c:y val="7.958187749428611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6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1 203 729</a:t>
                    </a:r>
                    <a:endParaRPr lang="en-US" sz="1600" b="0" i="0" u="none" strike="noStrike" dirty="0"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1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1203729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B21-4CAD-8B40-C7CB936971E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8197632"/>
        <c:axId val="107541568"/>
      </c:barChart>
      <c:catAx>
        <c:axId val="1681976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07541568"/>
        <c:crosses val="autoZero"/>
        <c:auto val="1"/>
        <c:lblAlgn val="ctr"/>
        <c:lblOffset val="100"/>
        <c:noMultiLvlLbl val="0"/>
      </c:catAx>
      <c:valAx>
        <c:axId val="107541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one"/>
        <c:crossAx val="16819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862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Динамика расходов</a:t>
            </a:r>
          </a:p>
        </c:rich>
      </c:tx>
      <c:layout>
        <c:manualLayout>
          <c:xMode val="edge"/>
          <c:yMode val="edge"/>
          <c:x val="0.44968225065616779"/>
          <c:y val="2.548775433818637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2300411195770917"/>
          <c:y val="0.13260004194441463"/>
          <c:w val="0.66498718125708778"/>
          <c:h val="0.83235429584057907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tint val="65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tint val="65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tint val="65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666-444A-9295-8DF119A50FD3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666-444A-9295-8DF119A50FD3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65000"/>
                      <a:tint val="94000"/>
                      <a:satMod val="103000"/>
                      <a:lumMod val="102000"/>
                    </a:schemeClr>
                  </a:gs>
                  <a:gs pos="50000">
                    <a:schemeClr val="accent1">
                      <a:shade val="65000"/>
                      <a:shade val="100000"/>
                      <a:satMod val="110000"/>
                      <a:lumMod val="100000"/>
                    </a:schemeClr>
                  </a:gs>
                  <a:gs pos="100000">
                    <a:schemeClr val="accent1">
                      <a:shade val="65000"/>
                      <a:shade val="78000"/>
                      <a:satMod val="120000"/>
                      <a:lumMod val="99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66-444A-9295-8DF119A50FD3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sz="1600" b="1" i="0" u="none" strike="noStrike" kern="1200" baseline="0" dirty="0" smtClean="0">
                        <a:solidFill>
                          <a:srgbClr val="CC0099"/>
                        </a:solidFill>
                      </a:rPr>
                      <a:t>854 867</a:t>
                    </a:r>
                    <a:endParaRPr lang="en-US" sz="1600" b="1" i="0" u="none" strike="noStrike" kern="1200" baseline="0" dirty="0">
                      <a:solidFill>
                        <a:srgbClr val="FF0000"/>
                      </a:solidFill>
                    </a:endParaRP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66-444A-9295-8DF119A50FD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z="1600" b="1" i="0" u="none" strike="noStrike" kern="1200" baseline="0" dirty="0" smtClean="0">
                        <a:solidFill>
                          <a:srgbClr val="CC0099"/>
                        </a:solidFill>
                      </a:rPr>
                      <a:t>944 950</a:t>
                    </a:r>
                    <a:endParaRPr lang="ru-RU" sz="1600" b="1" i="0" u="none" strike="noStrike" kern="1200" baseline="0" dirty="0" smtClean="0">
                      <a:solidFill>
                        <a:srgbClr val="FF0000"/>
                      </a:solidFill>
                    </a:endParaRP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66-444A-9295-8DF119A50FD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CC0099"/>
                        </a:solidFill>
                      </a:rPr>
                      <a:t>1 238 393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66-444A-9295-8DF119A50F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CC0099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расходы в 2021 году</c:v>
                </c:pt>
                <c:pt idx="1">
                  <c:v>расходы в 2022 году</c:v>
                </c:pt>
                <c:pt idx="2">
                  <c:v>расходы в 2023 году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854867</c:v>
                </c:pt>
                <c:pt idx="1">
                  <c:v>944950</c:v>
                </c:pt>
                <c:pt idx="2">
                  <c:v>1238393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666-444A-9295-8DF119A50F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68300544"/>
        <c:axId val="107543296"/>
      </c:barChart>
      <c:catAx>
        <c:axId val="168300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07543296"/>
        <c:crosses val="autoZero"/>
        <c:auto val="1"/>
        <c:lblAlgn val="ctr"/>
        <c:lblOffset val="100"/>
        <c:noMultiLvlLbl val="0"/>
      </c:catAx>
      <c:valAx>
        <c:axId val="1075432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one"/>
        <c:crossAx val="16830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952380952380939E-3"/>
                  <c:y val="0.1467335857082938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846</a:t>
                    </a:r>
                    <a:r>
                      <a:rPr lang="ru-RU" b="1" baseline="0" dirty="0" smtClean="0">
                        <a:solidFill>
                          <a:srgbClr val="FF0000"/>
                        </a:solidFill>
                      </a:rPr>
                      <a:t> 336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9523809523809521E-3"/>
                  <c:y val="0.1637956305580954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901</a:t>
                    </a:r>
                    <a:r>
                      <a:rPr lang="ru-RU" b="1" baseline="0" dirty="0" smtClean="0">
                        <a:solidFill>
                          <a:srgbClr val="FF0000"/>
                        </a:solidFill>
                      </a:rPr>
                      <a:t> 792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523809523809521E-3"/>
                  <c:y val="0.1262591318885319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1 137 573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846336</c:v>
                </c:pt>
                <c:pt idx="1">
                  <c:v>901792</c:v>
                </c:pt>
                <c:pt idx="2">
                  <c:v>1137573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885 231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880952380951836E-3"/>
                  <c:y val="-3.1280054208114173E-1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949 708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1 167 620</a:t>
                    </a:r>
                    <a:endParaRPr lang="en-US" dirty="0">
                      <a:solidFill>
                        <a:srgbClr val="FF15C2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885231</c:v>
                </c:pt>
                <c:pt idx="1">
                  <c:v>949708</c:v>
                </c:pt>
                <c:pt idx="2">
                  <c:v>1167620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319360"/>
        <c:axId val="170133184"/>
        <c:axId val="7374080"/>
      </c:bar3DChart>
      <c:catAx>
        <c:axId val="170319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0133184"/>
        <c:crosses val="autoZero"/>
        <c:auto val="1"/>
        <c:lblAlgn val="ctr"/>
        <c:lblOffset val="100"/>
        <c:noMultiLvlLbl val="0"/>
      </c:catAx>
      <c:valAx>
        <c:axId val="17013318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70319360"/>
        <c:crosses val="autoZero"/>
        <c:crossBetween val="between"/>
      </c:valAx>
      <c:serAx>
        <c:axId val="7374080"/>
        <c:scaling>
          <c:orientation val="minMax"/>
        </c:scaling>
        <c:delete val="1"/>
        <c:axPos val="b"/>
        <c:majorTickMark val="out"/>
        <c:minorTickMark val="none"/>
        <c:tickLblPos val="nextTo"/>
        <c:crossAx val="17013318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0070C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b="1"/>
            </a:pPr>
            <a:endParaRPr lang="ru-RU"/>
          </a:p>
        </c:txPr>
      </c:legendEntry>
      <c:layout>
        <c:manualLayout>
          <c:xMode val="edge"/>
          <c:yMode val="edge"/>
          <c:x val="0.81677821522309713"/>
          <c:y val="0.39879966780219384"/>
          <c:w val="0.17131702287214098"/>
          <c:h val="0.18216083946335435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0.1077520575461438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447 854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96162733684217E-3"/>
                  <c:y val="8.851061869861816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604</a:t>
                    </a:r>
                    <a:r>
                      <a:rPr lang="ru-RU" b="1" baseline="0" dirty="0" smtClean="0">
                        <a:solidFill>
                          <a:srgbClr val="FF0000"/>
                        </a:solidFill>
                      </a:rPr>
                      <a:t> 628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196162733684217E-3"/>
                  <c:y val="0.1308417841631746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0000"/>
                        </a:solidFill>
                      </a:rPr>
                      <a:t>638 262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447854</c:v>
                </c:pt>
                <c:pt idx="1">
                  <c:v>604628</c:v>
                </c:pt>
                <c:pt idx="2">
                  <c:v>638262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451 619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630 785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651 618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451619</c:v>
                </c:pt>
                <c:pt idx="1">
                  <c:v>630785</c:v>
                </c:pt>
                <c:pt idx="2">
                  <c:v>651618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0532864"/>
        <c:axId val="170225600"/>
        <c:axId val="7372800"/>
      </c:bar3DChart>
      <c:catAx>
        <c:axId val="170532864"/>
        <c:scaling>
          <c:orientation val="minMax"/>
        </c:scaling>
        <c:delete val="0"/>
        <c:axPos val="b"/>
        <c:majorTickMark val="out"/>
        <c:minorTickMark val="none"/>
        <c:tickLblPos val="nextTo"/>
        <c:crossAx val="170225600"/>
        <c:crosses val="autoZero"/>
        <c:auto val="1"/>
        <c:lblAlgn val="ctr"/>
        <c:lblOffset val="100"/>
        <c:noMultiLvlLbl val="0"/>
      </c:catAx>
      <c:valAx>
        <c:axId val="170225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0532864"/>
        <c:crosses val="autoZero"/>
        <c:crossBetween val="between"/>
      </c:valAx>
      <c:serAx>
        <c:axId val="7372800"/>
        <c:scaling>
          <c:orientation val="minMax"/>
        </c:scaling>
        <c:delete val="1"/>
        <c:axPos val="b"/>
        <c:majorTickMark val="out"/>
        <c:minorTickMark val="none"/>
        <c:tickLblPos val="nextTo"/>
        <c:crossAx val="170225600"/>
        <c:crosses val="autoZero"/>
      </c:ser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1310461192351"/>
          <c:y val="3.8190949278828025E-2"/>
          <c:w val="0.80480150918635174"/>
          <c:h val="0.8387698206465655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130952380952356E-2"/>
                  <c:y val="-8.040199848174325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53 865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1428571428571425E-2"/>
                  <c:y val="-9.502054366024195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69 359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3988095238095233E-2"/>
                  <c:y val="-7.309272589249386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96 506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53860</c:v>
                </c:pt>
                <c:pt idx="1">
                  <c:v>69277</c:v>
                </c:pt>
                <c:pt idx="2">
                  <c:v>96418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2916666666666671E-2"/>
                  <c:y val="0.3252626302215975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 53 860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4404761904761904E-2"/>
                  <c:y val="0.2558242528570909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69 277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8452380952380959E-2"/>
                  <c:y val="0.3033345246872120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FFFF00"/>
                        </a:solidFill>
                      </a:rPr>
                      <a:t> 96 418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53865</c:v>
                </c:pt>
                <c:pt idx="1">
                  <c:v>69359</c:v>
                </c:pt>
                <c:pt idx="2">
                  <c:v>96506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3849472"/>
        <c:axId val="170228480"/>
        <c:axId val="7373440"/>
      </c:bar3DChart>
      <c:catAx>
        <c:axId val="1838494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0228480"/>
        <c:crosses val="autoZero"/>
        <c:auto val="1"/>
        <c:lblAlgn val="ctr"/>
        <c:lblOffset val="100"/>
        <c:noMultiLvlLbl val="0"/>
      </c:catAx>
      <c:valAx>
        <c:axId val="17022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849472"/>
        <c:crosses val="autoZero"/>
        <c:crossBetween val="between"/>
      </c:valAx>
      <c:serAx>
        <c:axId val="7373440"/>
        <c:scaling>
          <c:orientation val="minMax"/>
        </c:scaling>
        <c:delete val="1"/>
        <c:axPos val="b"/>
        <c:majorTickMark val="out"/>
        <c:minorTickMark val="none"/>
        <c:tickLblPos val="nextTo"/>
        <c:crossAx val="170228480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FF0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238744145442629E-2"/>
          <c:y val="5.6464130751951488E-2"/>
          <c:w val="0.71769550778564117"/>
          <c:h val="0.8022234577003186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7.2687264380464599E-3"/>
                  <c:y val="0.12060299772261483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2 844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458176253642175E-3"/>
                  <c:y val="0.11329372513336551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2 800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458176253642175E-3"/>
                  <c:y val="0.14618545178498768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4 698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2844</c:v>
                </c:pt>
                <c:pt idx="1">
                  <c:v>2800</c:v>
                </c:pt>
                <c:pt idx="2">
                  <c:v>4698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C9A6E4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/>
                      <a:t>3 136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ru-RU" b="1" dirty="0" smtClean="0"/>
                      <a:t>3 776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ru-RU" b="1" dirty="0" smtClean="0"/>
                      <a:t>4 996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3136</c:v>
                </c:pt>
                <c:pt idx="1">
                  <c:v>3776</c:v>
                </c:pt>
                <c:pt idx="2">
                  <c:v>4996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6049408"/>
        <c:axId val="170641088"/>
        <c:axId val="7364608"/>
      </c:bar3DChart>
      <c:catAx>
        <c:axId val="196049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70641088"/>
        <c:crosses val="autoZero"/>
        <c:auto val="1"/>
        <c:lblAlgn val="ctr"/>
        <c:lblOffset val="100"/>
        <c:noMultiLvlLbl val="0"/>
      </c:catAx>
      <c:valAx>
        <c:axId val="170641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6049408"/>
        <c:crosses val="autoZero"/>
        <c:crossBetween val="between"/>
      </c:valAx>
      <c:serAx>
        <c:axId val="7364608"/>
        <c:scaling>
          <c:orientation val="minMax"/>
        </c:scaling>
        <c:delete val="1"/>
        <c:axPos val="b"/>
        <c:majorTickMark val="out"/>
        <c:minorTickMark val="none"/>
        <c:tickLblPos val="nextTo"/>
        <c:crossAx val="170641088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15C2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775228459412897E-2"/>
          <c:y val="3.6563946905524405E-2"/>
          <c:w val="0.78970407756054328"/>
          <c:h val="0.8247118492250687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963100502122505E-3"/>
                  <c:y val="0.1179482158242722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4 981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963100502122505E-3"/>
                  <c:y val="8.087877656521527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15C2"/>
                        </a:solidFill>
                      </a:rPr>
                      <a:t>1 108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977860301273502E-3"/>
                  <c:y val="4.717928632970891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rgbClr val="FF15C2"/>
                        </a:solidFill>
                      </a:rPr>
                      <a:t>1 882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rgbClr val="FF15C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4981</c:v>
                </c:pt>
                <c:pt idx="1">
                  <c:v>1108</c:v>
                </c:pt>
                <c:pt idx="2">
                  <c:v>1882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b="1" dirty="0" smtClean="0"/>
                      <a:t>5 589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5940960803396012E-3"/>
                  <c:y val="-1.347979609420254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1 511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3589643164854457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2 024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5589</c:v>
                </c:pt>
                <c:pt idx="1">
                  <c:v>1511</c:v>
                </c:pt>
                <c:pt idx="2">
                  <c:v>2024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9303680"/>
        <c:axId val="170643968"/>
        <c:axId val="7367168"/>
      </c:bar3DChart>
      <c:catAx>
        <c:axId val="199303680"/>
        <c:scaling>
          <c:orientation val="minMax"/>
        </c:scaling>
        <c:delete val="0"/>
        <c:axPos val="b"/>
        <c:majorTickMark val="out"/>
        <c:minorTickMark val="none"/>
        <c:tickLblPos val="nextTo"/>
        <c:crossAx val="170643968"/>
        <c:crosses val="autoZero"/>
        <c:auto val="1"/>
        <c:lblAlgn val="ctr"/>
        <c:lblOffset val="100"/>
        <c:noMultiLvlLbl val="0"/>
      </c:catAx>
      <c:valAx>
        <c:axId val="170643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9303680"/>
        <c:crosses val="autoZero"/>
        <c:crossBetween val="between"/>
      </c:valAx>
      <c:serAx>
        <c:axId val="7367168"/>
        <c:scaling>
          <c:orientation val="minMax"/>
        </c:scaling>
        <c:delete val="1"/>
        <c:axPos val="b"/>
        <c:majorTickMark val="out"/>
        <c:minorTickMark val="none"/>
        <c:tickLblPos val="nextTo"/>
        <c:crossAx val="170643968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rgbClr val="FF15C2"/>
                </a:solidFill>
              </a:defRPr>
            </a:pPr>
            <a:endParaRPr lang="ru-RU"/>
          </a:p>
        </c:txPr>
      </c:legendEntry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6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C1293-4FCA-4AD3-86ED-C848877EABFD}" type="datetimeFigureOut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5F166-93A5-4CC5-8347-3D9402BC997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70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75F166-93A5-4CC5-8347-3D9402BC9977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825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75F166-93A5-4CC5-8347-3D9402BC9977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14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EC3A-FBCE-4D09-9CF9-1D8FBD7A15E0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48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CC38-015C-4F43-8706-620FE37D7842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75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4C83-BE07-4C41-ACFB-CC988ABF0BC0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295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24AC-E3E1-4102-9466-66A6B0BF1A56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810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B5525-CB00-469E-A279-D5135CCBABB0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816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7409-0CA1-44A0-816E-B198E0DD1582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960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52233-BD58-4F7D-ADDC-7E7C9DCA668F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169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011A0-DDC9-4DCA-8829-396F5AE273BF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130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30BB2-1ABF-4F2E-A12B-FD8E3FF834E3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67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C4EA0-4932-42C4-A0AD-36386EF0A97C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589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B325B-F7C8-42D8-9BD7-821935BA6C43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65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C932-C278-44E7-82F5-8AD6554BCED6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513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B9C49-2BAB-47AB-B4D7-C77D157EC9AB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9398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2136D-8316-4F74-BAED-D522A74771CC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975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5494A-E35F-4FD8-835D-C0684D1B51B9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8213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EC3A-FBCE-4D09-9CF9-1D8FBD7A15E0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C932-C278-44E7-82F5-8AD6554BCED6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7E-43ED-40B6-AA27-BF844C168454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5F9-5BB7-4484-A96C-8EC1C35F77E4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9765-582A-4A43-8254-5F18F8D39831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A772-7FDF-4624-BA7D-C617B502B7C2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C12E-DC96-4208-B14A-6984D64FAAAF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B87E-43ED-40B6-AA27-BF844C168454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4468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DC78-24BE-4493-827E-D2F715B81690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99A7-03A9-4EF6-B6BC-87ABF16062FD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9CC38-015C-4F43-8706-620FE37D7842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54C83-BE07-4C41-ACFB-CC988ABF0BC0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C5F9-5BB7-4484-A96C-8EC1C35F77E4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98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89765-582A-4A43-8254-5F18F8D39831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84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AA772-7FDF-4624-BA7D-C617B502B7C2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4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C12E-DC96-4208-B14A-6984D64FAAAF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422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8DC78-24BE-4493-827E-D2F715B81690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136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99A7-03A9-4EF6-B6BC-87ABF16062FD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864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D27D281-E65D-46E7-B649-5D3E95262978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97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56D46C4-0CD7-42AF-9E2C-D7E512F0C9FC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9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27D281-E65D-46E7-B649-5D3E95262978}" type="datetime1">
              <a:rPr lang="ru-RU" smtClean="0"/>
              <a:pPr/>
              <a:t>15.02.2024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03300F-B5E5-4D9E-9381-383162CC59F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933" y="257908"/>
            <a:ext cx="5250534" cy="6484410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048351-F5BC-4F1E-800F-131992995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7352" y="351692"/>
            <a:ext cx="6111140" cy="1635857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182880" indent="0" algn="ctr">
              <a:buNone/>
            </a:pPr>
            <a:r>
              <a:rPr lang="ru-RU" sz="5400" b="1" dirty="0">
                <a:solidFill>
                  <a:srgbClr val="FF15C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БЮДЖЕТ ДЛЯ ГРАЖДАН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64829" y="2297703"/>
            <a:ext cx="6298084" cy="36009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ГОДОВОЙ ОТЧЕТ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ОБ ИСПОЛНЕНИИ 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БЮДЖЕТА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МУНИЦИПАЛЬНОГО ОБРАЗОВАНИЯ  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«ПСКОВСКИЙ РАЙОН» 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ЗА </a:t>
            </a:r>
            <a:r>
              <a:rPr lang="ru-RU" sz="3600" b="1" dirty="0" smtClean="0">
                <a:solidFill>
                  <a:srgbClr val="FF0000"/>
                </a:solidFill>
              </a:rPr>
              <a:t>2023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 ГОД</a:t>
            </a:r>
            <a:endParaRPr lang="ru-RU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263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C8ABA3-5FC4-474E-897A-0FBA13C31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538" y="233488"/>
            <a:ext cx="11598031" cy="33643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межбюджетных трансфертах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2D0EA11-38EC-45A4-AA75-B5641FA3E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12060" y="652157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BA5B3D7-D8B9-4F60-B23D-42C033438D22}"/>
              </a:ext>
            </a:extLst>
          </p:cNvPr>
          <p:cNvSpPr/>
          <p:nvPr/>
        </p:nvSpPr>
        <p:spPr>
          <a:xfrm>
            <a:off x="9213657" y="1065327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844100"/>
              </p:ext>
            </p:extLst>
          </p:nvPr>
        </p:nvGraphicFramePr>
        <p:xfrm>
          <a:off x="77638" y="1296159"/>
          <a:ext cx="11956211" cy="478019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312050"/>
                <a:gridCol w="1001726"/>
                <a:gridCol w="809395"/>
                <a:gridCol w="833040"/>
              </a:tblGrid>
              <a:tr h="5446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828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субсидии), в том числе: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263 217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253 043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</a:tr>
              <a:tr h="309227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устройство основания и монтаж спортивно-технологического оборудования для создания или модернизации физкультурно-оздоровительных комплексов открытого типа и (или) физкультурно-оздоровительных комплексов со спортивными залами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2 935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дорожной деятельности в отношении автомобильных дорог общего пользования, а также капитального ремонта и ремонта дворовых территорий многоквартирных домов, проездов к дворовым территориям многоквартирных домов населенных пунктов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86 681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83 411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обновление материально-технической базы для организации учебно-исследовательской, научно-практической, творческой деятельности, занятий физической культурой и спортом в образовательных организациях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2682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строительство и реконструкцию (модернизацию) объектов питьевого водоснабжения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48 382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48 381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софинансирование расходных обязательств субъектов Российской Федерации, связанных с реализацией федеральной целевой программы "Увековечение памяти погибших при защите Отечества на 2019 - 2024 годы"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14 170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2682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развития и укрепления материально-технической базы домов культуры в населенных пунктах с числом жителей до 50 тысяч человек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2682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комплексных кадастровых работ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70451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сети учреждений культурно-досугового типа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18 860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18 860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2682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поддержку отрасли культуры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6545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программ формирования современной городской среды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2682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по модернизации школьных систем образования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39 990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39 990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мероприятия "Разработка комплекса мер социальной поддержки граждан, участвующих в составе добровольных народных дружин в защите Государственной границы"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03430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мероприятия "Развитие сети организаций общего, дополнительного и профессионального образования детей в соответствии с требованиями ФГОС и СанПин"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12 648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360605" y="6169727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4976" y="185295"/>
            <a:ext cx="11564540" cy="401964"/>
          </a:xfrm>
          <a:effectLst/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межбюджетных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трансфертах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BA5B3D7-D8B9-4F60-B23D-42C033438D22}"/>
              </a:ext>
            </a:extLst>
          </p:cNvPr>
          <p:cNvSpPr/>
          <p:nvPr/>
        </p:nvSpPr>
        <p:spPr>
          <a:xfrm>
            <a:off x="9280650" y="1002057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607532"/>
              </p:ext>
            </p:extLst>
          </p:nvPr>
        </p:nvGraphicFramePr>
        <p:xfrm>
          <a:off x="240139" y="1277101"/>
          <a:ext cx="11809046" cy="49612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186580"/>
                <a:gridCol w="977464"/>
                <a:gridCol w="797010"/>
                <a:gridCol w="847992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63731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формирование районных фондов финансовой поддержки бюджетов поселений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2 027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63731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ремонта (реконструкции) и благоустройство воинских захоронений, памятников и памятных знаков, увековечивающих память погибших при защите Отечества на территории муниципального образования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1261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мероприятия "Обеспечение мер, направленных на привлечение жителей области к регулярным занятиям физической культурой и спортом"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43837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по адаптации социально значимых объектов к потребностям маломобильных групп населения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1261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мероприятия "Обеспечение пожарной безопасности в исполнительных органах Псковской области и муниципальных образованиях"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1261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мероприятия "Развитие и совершенствование института добровольных народных дружин"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58683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мероприятий по организации питания в муниципальных общеобразовательных учреждениях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4 402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1261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</a:t>
                      </a:r>
                      <a:r>
                        <a:rPr lang="ru-RU" sz="12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мероприятий по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бесплатного питания в общеобразовательных организациях для детей граждан Российской Федерации, призванных на военную службу по мобилизации, а также детей военнослужащих, принимающих участие в специальной военной операции</a:t>
                      </a: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31261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создание условий для осуществления присмотра и ухода за осваивающими образовательные программы дошкольного образования в организациях, осуществляющих образовательную деятельность,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детьми военнослужащих и (или) сотрудников, принимающих участие в специальной военной операции, а также детьми граждан Российской Федерации, призванных на военную службу по мобилизации, детьми военнослужащих и (или) сотрудников, погибших (умерших) в ходе специальной военной операции</a:t>
                      </a: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298730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освобождение от взимания родительской платы за осуществление присмотра и ухода детьми граждан Российской Федерации, призванных на военную службу по мобилизации, а также детьми военнослужащих, принимающих участие в специальной военной операции,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2 234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71580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инициатив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280650" y="6296152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7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569546"/>
              </p:ext>
            </p:extLst>
          </p:nvPr>
        </p:nvGraphicFramePr>
        <p:xfrm>
          <a:off x="343877" y="1365130"/>
          <a:ext cx="11611434" cy="496822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791194"/>
                <a:gridCol w="969108"/>
                <a:gridCol w="859692"/>
                <a:gridCol w="991440"/>
              </a:tblGrid>
              <a:tr h="87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ликвидацию очагов сорного растения борщевик Сосновского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3 297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мероприятия "Подготовка документов территориального планирования, градостроительного зонирования и документации по планировке территории в сфере жилищно-коммунального хозяйства"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инициативных проектов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установку знаков туристской навигации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программ приграничного сотрудничества в межпрограммном и программном периодах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предоставление педагогическим работникам муниципальных образовательных организаций дополнительной поддержки на бесплатное посещение культурно-массовых мероприятий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55" marR="1955" marT="1955" marB="0" anchor="ctr"/>
                </a:tc>
              </a:tr>
              <a:tr h="1352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бюджетной системы Российской Федерации, в том</a:t>
                      </a:r>
                      <a:r>
                        <a:rPr lang="ru-RU" sz="1200" b="1" u="none" strike="noStrike" baseline="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числе: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324 653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323 343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ежемесячное денежное вознаграждение за классное руководство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2 286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2 286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9695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государственных полномочий по образованию и обеспечению деятельности комиссий по делам несовершеннолетних и защите их прав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315499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государственных полномочий по сбору информации, необходимой для ведения регистра муниципальных нормативных правовых актов Псковской области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306597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государственных полномочий по созданию административных комиссий и определению перечня должностных лиц, уполномоченных составлять протоколы об административных правонарушениях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495783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общедоступного и бесплатного дошкольного,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288 782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288 782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450713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государственных полномочий по назначению и выплате доплат к трудовым пенсиям лицам, замещавшим должности в органах государственной власти и управления районов Псковской области и городов Пскова и Великие Луки, должности в органах местного самоуправления до 13 марта 1997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7108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 за счет средств областного бюджета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10 711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10 711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ED788C8-25CA-4F0B-8FD1-EA70857A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86303" y="6492875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BDEE2288-0290-4346-88F0-8E135A839CAE}"/>
              </a:ext>
            </a:extLst>
          </p:cNvPr>
          <p:cNvSpPr txBox="1">
            <a:spLocks/>
          </p:cNvSpPr>
          <p:nvPr/>
        </p:nvSpPr>
        <p:spPr>
          <a:xfrm>
            <a:off x="343877" y="223978"/>
            <a:ext cx="11519877" cy="336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МЕЖБЮДЖЕТНЫХ ТРАНСФЕРТАХ</a:t>
            </a:r>
            <a:endParaRPr lang="ru-RU" sz="2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6FB33D3-D565-40CF-98DB-610432BCCCAF}"/>
              </a:ext>
            </a:extLst>
          </p:cNvPr>
          <p:cNvSpPr/>
          <p:nvPr/>
        </p:nvSpPr>
        <p:spPr>
          <a:xfrm>
            <a:off x="9224891" y="1071654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24891" y="6378037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84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5056" y="208932"/>
            <a:ext cx="11228717" cy="41799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>
              <a:spcBef>
                <a:spcPts val="0"/>
              </a:spcBef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 о межбюджетных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трансфертах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074279"/>
              </p:ext>
            </p:extLst>
          </p:nvPr>
        </p:nvGraphicFramePr>
        <p:xfrm>
          <a:off x="351985" y="1339003"/>
          <a:ext cx="11611434" cy="482025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791194"/>
                <a:gridCol w="969108"/>
                <a:gridCol w="859692"/>
                <a:gridCol w="991440"/>
              </a:tblGrid>
              <a:tr h="87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полномочий органов государственной власти Псковской области по расчету и предоставлению дотаций бюджетам поселений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676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полномочий в соответствии с Законом Псковской области от 03.06.2005 № 443-ОЗ "О наделении органов местного самоуправления государственными полномочиями по регистрации и учету граждан, выехавших из районов Крайнего Севера и приравненных к ним местностей не ранее 1 января 1992 года, имеющих право на получение жилищных субсидий"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3521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компенсацию расходов по оплате коммунальных услуг работникам, проживающим и работающим в сельских населенных пунктах, рабочих поселках (поселках городского типа)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360569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предоставление педагогическим работникам муниципальных образовательных организаций отдельных мер социальной поддержки, предусмотренных Законом Псковской области "Об образовании в Псковской области"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2 970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270427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государственных полномочий по выплате компенсации педагогическим работникам за работу по подготовке и проведению государственной итоговой аттестации по образовательным программам основного общего и среднего общего образования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22535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органами местного самоуправления отдельных государственных полномочий по организации мероприятий при осуществлении деятельности по обращению с животными без владельцев на территории Псковской области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180285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осуществления органами местного самоуправления отдельных государственных полномочий в сфере увековечения памяти погибших при защите Отечества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22535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компенсацию части платы, взимаемой с родителей (законных представителей) за присмотр и уход за детьми, посещающими образовательные организации, реализующие образовательные программы дошкольного образования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7 907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7 152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22535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предоставление жилых помещений детям-сиротам и детям, оставшимся без попечения родителей, лицам из их числа по договорам найма специализированных жилых помещений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5 346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22535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первичного воинского учета на территориях, где отсутствуют военные комиссариаты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2 877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  <a:tr h="33637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82" marR="2082" marT="2082" marB="0" anchor="ctr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BA5B3D7-D8B9-4F60-B23D-42C033438D22}"/>
              </a:ext>
            </a:extLst>
          </p:cNvPr>
          <p:cNvSpPr/>
          <p:nvPr/>
        </p:nvSpPr>
        <p:spPr>
          <a:xfrm>
            <a:off x="9237993" y="1075504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37992" y="6261259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56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5295094"/>
              </p:ext>
            </p:extLst>
          </p:nvPr>
        </p:nvGraphicFramePr>
        <p:xfrm>
          <a:off x="312614" y="1432411"/>
          <a:ext cx="11608645" cy="253517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925171"/>
                <a:gridCol w="930030"/>
                <a:gridCol w="875323"/>
                <a:gridCol w="878121"/>
              </a:tblGrid>
              <a:tr h="2418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411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трансферты, в том числе: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129 518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128 030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98,9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382954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50092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13 954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50092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индивидуальных программ социально-экономического развития субъектов Российской Федерации в части строительства и жилищно-коммунального хозяйства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109 267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108 571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11016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воспитание и обучение детей-инвалидов в муниципальных дошкольных образовательных учреждениях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10028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фонд Правительства Псковской области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3 631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  <a:tr h="210028">
                <a:tc>
                  <a:txBody>
                    <a:bodyPr/>
                    <a:lstStyle/>
                    <a:p>
                      <a:pPr marL="171450" indent="-1714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мероприятия "Реализация мероприятий активной политики и дополнительных мероприятий в сфере занятости населения"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46" marR="6746" marT="6746" marB="0" anchor="ctr"/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B9A9A4C-6FA0-478B-840F-D971A902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2CF7CD8E-48BF-437D-8055-DB8F0F5CF558}"/>
              </a:ext>
            </a:extLst>
          </p:cNvPr>
          <p:cNvSpPr txBox="1">
            <a:spLocks/>
          </p:cNvSpPr>
          <p:nvPr/>
        </p:nvSpPr>
        <p:spPr>
          <a:xfrm>
            <a:off x="312615" y="224288"/>
            <a:ext cx="11608645" cy="336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 О МЕЖБЮДЖЕТНЫХ ТРАНСФЕРТАХ</a:t>
            </a:r>
            <a:endParaRPr lang="ru-RU" sz="2600" dirty="0">
              <a:solidFill>
                <a:srgbClr val="00B05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BA3F03C-5A42-4E0D-9638-F71CF791F215}"/>
              </a:ext>
            </a:extLst>
          </p:cNvPr>
          <p:cNvSpPr/>
          <p:nvPr/>
        </p:nvSpPr>
        <p:spPr>
          <a:xfrm>
            <a:off x="9195834" y="1174504"/>
            <a:ext cx="27254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 smtClean="0"/>
              <a:t>Данные в таблице представлены в тыс</a:t>
            </a:r>
            <a:r>
              <a:rPr lang="ru-RU" sz="900" dirty="0"/>
              <a:t>. </a:t>
            </a:r>
            <a:r>
              <a:rPr lang="ru-RU" sz="900" dirty="0" smtClean="0"/>
              <a:t>рублей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178711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1E82DD-7889-480E-BA8C-648A24AE5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984" y="248484"/>
            <a:ext cx="11644190" cy="366719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Расходная часть бюджета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 «Псковский район»</a:t>
            </a:r>
            <a:endParaRPr lang="ru-RU" sz="2600" dirty="0">
              <a:solidFill>
                <a:srgbClr val="00B050"/>
              </a:solidFill>
              <a:effectLst/>
            </a:endParaRPr>
          </a:p>
        </p:txBody>
      </p:sp>
      <p:sp>
        <p:nvSpPr>
          <p:cNvPr id="15" name="Номер слайда 14">
            <a:extLst>
              <a:ext uri="{FF2B5EF4-FFF2-40B4-BE49-F238E27FC236}">
                <a16:creationId xmlns:a16="http://schemas.microsoft.com/office/drawing/2014/main" xmlns="" id="{97AF2F63-039C-4579-9E32-57FA4E95B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15</a:t>
            </a:fld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744531AB-A71B-475A-AD5A-A7875D3C2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490417"/>
              </p:ext>
            </p:extLst>
          </p:nvPr>
        </p:nvGraphicFramePr>
        <p:xfrm>
          <a:off x="341021" y="1467385"/>
          <a:ext cx="11600154" cy="1642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278">
                  <a:extLst>
                    <a:ext uri="{9D8B030D-6E8A-4147-A177-3AD203B41FA5}">
                      <a16:colId xmlns:a16="http://schemas.microsoft.com/office/drawing/2014/main" xmlns="" val="95057334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xmlns="" val="1555336479"/>
                    </a:ext>
                  </a:extLst>
                </a:gridCol>
                <a:gridCol w="1774092">
                  <a:extLst>
                    <a:ext uri="{9D8B030D-6E8A-4147-A177-3AD203B41FA5}">
                      <a16:colId xmlns:a16="http://schemas.microsoft.com/office/drawing/2014/main" xmlns="" val="1228957567"/>
                    </a:ext>
                  </a:extLst>
                </a:gridCol>
                <a:gridCol w="1586523">
                  <a:extLst>
                    <a:ext uri="{9D8B030D-6E8A-4147-A177-3AD203B41FA5}">
                      <a16:colId xmlns:a16="http://schemas.microsoft.com/office/drawing/2014/main" xmlns="" val="3042444952"/>
                    </a:ext>
                  </a:extLst>
                </a:gridCol>
                <a:gridCol w="1453662">
                  <a:extLst>
                    <a:ext uri="{9D8B030D-6E8A-4147-A177-3AD203B41FA5}">
                      <a16:colId xmlns:a16="http://schemas.microsoft.com/office/drawing/2014/main" xmlns="" val="2685086755"/>
                    </a:ext>
                  </a:extLst>
                </a:gridCol>
                <a:gridCol w="984738">
                  <a:extLst>
                    <a:ext uri="{9D8B030D-6E8A-4147-A177-3AD203B41FA5}">
                      <a16:colId xmlns:a16="http://schemas.microsoft.com/office/drawing/2014/main" xmlns="" val="3611564006"/>
                    </a:ext>
                  </a:extLst>
                </a:gridCol>
                <a:gridCol w="1281723">
                  <a:extLst>
                    <a:ext uri="{9D8B030D-6E8A-4147-A177-3AD203B41FA5}">
                      <a16:colId xmlns:a16="http://schemas.microsoft.com/office/drawing/2014/main" xmlns="" val="1367309686"/>
                    </a:ext>
                  </a:extLst>
                </a:gridCol>
                <a:gridCol w="1025938">
                  <a:extLst>
                    <a:ext uri="{9D8B030D-6E8A-4147-A177-3AD203B41FA5}">
                      <a16:colId xmlns:a16="http://schemas.microsoft.com/office/drawing/2014/main" xmlns="" val="3023132447"/>
                    </a:ext>
                  </a:extLst>
                </a:gridCol>
              </a:tblGrid>
              <a:tr h="233041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Параметры</a:t>
                      </a:r>
                      <a:endParaRPr lang="ru-RU" sz="15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lumMod val="75000"/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lumMod val="75000"/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lumMod val="75000"/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5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lumMod val="75000"/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lumMod val="75000"/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lumMod val="75000"/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Исполнение бюджет</a:t>
                      </a: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плановых назначений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2833492"/>
                  </a:ext>
                </a:extLst>
              </a:tr>
              <a:tr h="147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Первоначальный 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план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23 </a:t>
                      </a:r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27.12.2022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Уточненный план 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102 от 26.12.23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первоначальному бюджету (№72-нр от 22.12.2016)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уточненному плану за 2017 год</a:t>
                      </a:r>
                      <a:endParaRPr lang="ru-RU" dirty="0"/>
                    </a:p>
                  </a:txBody>
                  <a:tcPr marL="8313" marR="8313" marT="8313" marB="0" anchor="ctr"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170741"/>
                  </a:ext>
                </a:extLst>
              </a:tr>
              <a:tr h="641502">
                <a:tc v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первоначальному плану</a:t>
                      </a:r>
                      <a:endParaRPr lang="ru-RU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23 от 27.12.2022</a:t>
                      </a:r>
                    </a:p>
                  </a:txBody>
                  <a:tcPr marL="8313" marR="8313" marT="831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уточненному плану</a:t>
                      </a:r>
                      <a:endParaRPr lang="ru-RU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102 от 26.12.23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3735489"/>
                  </a:ext>
                </a:extLst>
              </a:tr>
              <a:tr h="518217">
                <a:tc>
                  <a:txBody>
                    <a:bodyPr/>
                    <a:lstStyle/>
                    <a:p>
                      <a:pPr algn="l" fontAlgn="b"/>
                      <a:r>
                        <a:rPr lang="ru-RU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1 097 793</a:t>
                      </a:r>
                      <a:endParaRPr lang="ru-RU" sz="1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238 393</a:t>
                      </a:r>
                      <a:endParaRPr lang="ru-RU" sz="1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1 203 729</a:t>
                      </a:r>
                      <a:endParaRPr lang="ru-RU" sz="1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267 374</a:t>
                      </a:r>
                      <a:endParaRPr lang="ru-RU" sz="1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124,3%</a:t>
                      </a:r>
                      <a:endParaRPr lang="ru-RU" sz="1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- 53 197</a:t>
                      </a:r>
                      <a:endParaRPr lang="ru-RU" sz="1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96,3%</a:t>
                      </a:r>
                      <a:endParaRPr lang="ru-RU" sz="1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373259577"/>
                  </a:ext>
                </a:extLst>
              </a:tr>
            </a:tbl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1EC0097A-78DE-40B7-9DDC-7897823A2C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2371650"/>
              </p:ext>
            </p:extLst>
          </p:nvPr>
        </p:nvGraphicFramePr>
        <p:xfrm>
          <a:off x="304800" y="3062377"/>
          <a:ext cx="5455138" cy="379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06D86C1A-DFAF-4C8F-B2A4-5F08F43BE1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5630786"/>
              </p:ext>
            </p:extLst>
          </p:nvPr>
        </p:nvGraphicFramePr>
        <p:xfrm>
          <a:off x="5580186" y="3122762"/>
          <a:ext cx="6360990" cy="3683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Прямоугольник 7">
            <a:extLst>
              <a:ext uri="{FF2B5EF4-FFF2-40B4-BE49-F238E27FC236}">
                <a16:creationId xmlns:a16="http://schemas.microsoft.com/office/drawing/2014/main" xmlns="" id="{531D588F-8D7F-4B0B-933A-D605238D6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0867" y="1152172"/>
            <a:ext cx="284030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6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1C3EAB-6A21-4E1B-9CFE-53580E209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053" y="153984"/>
            <a:ext cx="11608420" cy="93741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b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«Псковский район»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B2031D7E-CC26-47C2-9A4E-4A7BECB86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64302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6" name="Прямоугольник 7">
            <a:extLst>
              <a:ext uri="{FF2B5EF4-FFF2-40B4-BE49-F238E27FC236}">
                <a16:creationId xmlns:a16="http://schemas.microsoft.com/office/drawing/2014/main" xmlns="" id="{91B3EF9A-2599-46DD-82A8-E0E8E1D76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5404" y="1263930"/>
            <a:ext cx="545286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155918"/>
              </p:ext>
            </p:extLst>
          </p:nvPr>
        </p:nvGraphicFramePr>
        <p:xfrm>
          <a:off x="312615" y="1551128"/>
          <a:ext cx="11574585" cy="3849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73477"/>
                <a:gridCol w="1055077"/>
                <a:gridCol w="922216"/>
                <a:gridCol w="1023815"/>
              </a:tblGrid>
              <a:tr h="6314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Уточненный </a:t>
                      </a:r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план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Исполнено</a:t>
                      </a: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% исполнения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1053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Развитие образования, молодежной политики и физической культуры и спорта в Псковском </a:t>
                      </a:r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районе"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651 618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638 262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4102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Развитие культуры в Псковском </a:t>
                      </a:r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районе"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96 506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96 418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06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Содействие экономическому развитию и инвестиционной привлекательности Псковского </a:t>
                      </a:r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4 996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4 698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6539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Обеспечение безопасности граждан на территории Псковского </a:t>
                      </a:r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2 024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1 882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4260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Комплексное развитие систем коммунальной инфраструктуры и благоустройства Псковского </a:t>
                      </a:r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200 317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191 520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6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Развитие транспортного обслуживания населения на территории Псковского </a:t>
                      </a:r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108 714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102 123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93,9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</a:t>
                      </a:r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87 525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86</a:t>
                      </a:r>
                      <a:r>
                        <a:rPr lang="ru-RU" sz="140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758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46892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ru-RU" sz="1400" u="none" strike="noStrike" dirty="0">
                          <a:effectLst/>
                          <a:latin typeface="Calibri" panose="020F0502020204030204" pitchFamily="34" charset="0"/>
                        </a:rPr>
                        <a:t>Противодействие экстремизму и профилактика терроризма на территории муниципального образования "Псковский </a:t>
                      </a:r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район"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4 526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4 518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2969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"</a:t>
                      </a:r>
                      <a:r>
                        <a:rPr lang="ru-RU" sz="1400" b="1" u="none" strike="noStrike" dirty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Формирование современной городской среды на территории Псковского </a:t>
                      </a:r>
                      <a:r>
                        <a:rPr lang="ru-RU" sz="14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района"</a:t>
                      </a:r>
                      <a:endParaRPr lang="ru-RU" sz="1400" b="1" i="0" u="none" strike="noStrike" dirty="0">
                        <a:solidFill>
                          <a:srgbClr val="007E3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11 394</a:t>
                      </a:r>
                      <a:endParaRPr lang="ru-RU" sz="1400" b="1" i="0" u="none" strike="noStrike" dirty="0">
                        <a:solidFill>
                          <a:srgbClr val="007E3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11 394</a:t>
                      </a:r>
                      <a:endParaRPr lang="ru-RU" sz="1400" b="1" i="0" u="none" strike="noStrike" dirty="0">
                        <a:solidFill>
                          <a:srgbClr val="007E3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7E3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32043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ВСЕГО РАСХОДОВ: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1 167 620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1 137 573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97,4</a:t>
                      </a:r>
                      <a:endParaRPr lang="ru-RU" sz="1400" b="1" i="0" u="none" strike="noStrike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4083" marR="4083" marT="408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800012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6061" y="169565"/>
            <a:ext cx="11301046" cy="97774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МУНИЦИПАЛЬНЫХ ПРОГРАММ МУНИЦИПАЛЬНОГО ОБРАЗОВАНИЯ «ПСКОВСКИЙ РАЙОН»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037599"/>
              </p:ext>
            </p:extLst>
          </p:nvPr>
        </p:nvGraphicFramePr>
        <p:xfrm>
          <a:off x="2451224" y="1489789"/>
          <a:ext cx="8534400" cy="3721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66620" y="1159282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</a:t>
            </a:r>
            <a:r>
              <a:rPr lang="ru-RU" sz="900" dirty="0" smtClean="0">
                <a:cs typeface="Times New Roman" pitchFamily="18" charset="0"/>
              </a:rPr>
              <a:t>графике </a:t>
            </a:r>
            <a:r>
              <a:rPr lang="ru-RU" sz="900" dirty="0">
                <a:cs typeface="Times New Roman" pitchFamily="18" charset="0"/>
              </a:rPr>
              <a:t>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51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278" y="264160"/>
            <a:ext cx="11676184" cy="576349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национальных проектов в рамках муниципальных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471373"/>
              </p:ext>
            </p:extLst>
          </p:nvPr>
        </p:nvGraphicFramePr>
        <p:xfrm>
          <a:off x="296985" y="1294774"/>
          <a:ext cx="11574585" cy="4831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5785"/>
                <a:gridCol w="1227015"/>
                <a:gridCol w="1203569"/>
                <a:gridCol w="914400"/>
                <a:gridCol w="1023816"/>
              </a:tblGrid>
              <a:tr h="4778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проекта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Уточненный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план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Исполнено</a:t>
                      </a: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% исполнения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41988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«Образование»</a:t>
                      </a:r>
                      <a:endParaRPr lang="ru-RU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en-US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28917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"Успех каждого ребенка"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2 041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2 041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28917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проект "Патриотическое воспитание граждан Российской Федерации"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46892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«Демография»</a:t>
                      </a:r>
                      <a:endParaRPr lang="ru-RU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en-US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32043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"Спорт - норма жизни"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2 935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2 935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4532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«Культура»</a:t>
                      </a:r>
                      <a:endParaRPr lang="ru-RU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en-US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"Культурная среда"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19 051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19 051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baseline="0" dirty="0" smtClean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проект "Творческие люди"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Национальный проект «Жилье и городская среда»</a:t>
                      </a:r>
                      <a:endParaRPr lang="ru-RU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1" u="none" strike="noStrike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400" b="1" i="1" u="none" strike="noStrike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27621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"Чистая вода"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48 382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48 381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356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"Формирование комфортной городской среды"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11 394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11 394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u="none" strike="noStrike" dirty="0" smtClean="0">
                          <a:effectLst/>
                          <a:latin typeface="+mj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  <a:tr h="314759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rgbClr val="FF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84 443</a:t>
                      </a:r>
                      <a:endParaRPr lang="ru-RU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84 401</a:t>
                      </a:r>
                      <a:endParaRPr lang="ru-RU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rgbClr val="FFE7E7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7" name="Прямоугольник 7">
            <a:extLst>
              <a:ext uri="{FF2B5EF4-FFF2-40B4-BE49-F238E27FC236}">
                <a16:creationId xmlns:a16="http://schemas.microsoft.com/office/drawing/2014/main" xmlns="" id="{91B3EF9A-2599-46DD-82A8-E0E8E1D76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9252" y="1026155"/>
            <a:ext cx="264903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4461" y="102110"/>
            <a:ext cx="11842520" cy="101069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района "Развитие образования, молодежной политики и физической культуры и спорта в Псковском районе"</a:t>
            </a:r>
            <a:endParaRPr lang="ru-RU" sz="22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5650464"/>
              </p:ext>
            </p:extLst>
          </p:nvPr>
        </p:nvGraphicFramePr>
        <p:xfrm>
          <a:off x="182999" y="1385390"/>
          <a:ext cx="11902830" cy="419756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344799"/>
                <a:gridCol w="903305"/>
                <a:gridCol w="871329"/>
                <a:gridCol w="783397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</a:t>
                      </a:r>
                      <a:r>
                        <a:rPr lang="ru-RU" sz="1100" b="1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Псковского района "Развитие образования, молодежной политики и физической культуры и спорта в </a:t>
                      </a:r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Псковском районе"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651 618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638 262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"Развитие общего и дошкольного образования"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518 313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506 353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46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"Дошкольное образование"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194 185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189 392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11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мероприятия "Дошкольное образование" муниципальной программы "Развитие образования, молодежной политики и физической культуры и спорта в муниципальном образовании"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47 912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45 271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Выплата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части родительской платы за присмотр и уход за детьми, осваивающими образовательные программы дошкольного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Совершенствование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питания детей в дошкольных учреждениях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выкуп и капитальный ремонт нежилого помещения в дер. Писковичи для организации дополнительных групп детского сада "Рябинушка", в т.ч. ПИР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9864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создание условий для осуществления присмотра и ухода за осваивающими образовательные программы дошкольного образования в организациях, осуществляющих образовательную деятельность,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детьми военнослужащих и (или) сотрудников, принимающих участие в специальной военной операции, а также детьми граждан Российской Федерации, призванных на военную службу по мобилизации, детьми военнослужащих и (или) сотрудников, погибших (умерших) в ходе специальной военной операции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3656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124 466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124 466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86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Выплата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части родительской платы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Компенсация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оплате коммунальных услуг работникам, проживающим и работающим в сельских населенных пунктах, рабочих поселках (поселках городского типа)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29123" y="115455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15685" y="5850181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99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64242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ПСКОВСКИЙ РАЙОН</a:t>
            </a:r>
            <a:endParaRPr lang="ru-RU" sz="3600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216" y="1289538"/>
            <a:ext cx="11324492" cy="45407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200" b="1" dirty="0">
                <a:solidFill>
                  <a:srgbClr val="7030A0"/>
                </a:solidFill>
              </a:rPr>
              <a:t>Псковский район расположен на северо-западе Псковской области, в бассейне нижнего течения реки Великой и по восточному и южному побережью Псковского озера, в состав района входят также некоторые острова Псковского озера.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Площадь </a:t>
            </a:r>
            <a:r>
              <a:rPr lang="ru-RU" sz="1200" b="1" dirty="0">
                <a:solidFill>
                  <a:srgbClr val="7030A0"/>
                </a:solidFill>
              </a:rPr>
              <a:t>района составляет 3573 кв. км. или 6,8% территории области.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По </a:t>
            </a:r>
            <a:r>
              <a:rPr lang="ru-RU" sz="1200" b="1" dirty="0">
                <a:solidFill>
                  <a:srgbClr val="7030A0"/>
                </a:solidFill>
              </a:rPr>
              <a:t>территории района проходят железнодорожные и автомобильные трассы федерального и областного значения, связывающие Прибалтику с Россией и Северо-Запад России с Белоруссией и Украиной.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Псковский </a:t>
            </a:r>
            <a:r>
              <a:rPr lang="ru-RU" sz="1200" b="1" dirty="0">
                <a:solidFill>
                  <a:srgbClr val="7030A0"/>
                </a:solidFill>
              </a:rPr>
              <a:t>район расположен на северо-западе Псковской области, в бассейне нижнего течения реки Великой по берегам Псковского озера. В состав района входит часть островов Псковского озера. Административный центр района — г. Псков. В состав района входит 10 волостей и 1 межселенная территория (Залитские острова).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Территория </a:t>
            </a:r>
            <a:r>
              <a:rPr lang="ru-RU" sz="1200" b="1" dirty="0">
                <a:solidFill>
                  <a:srgbClr val="7030A0"/>
                </a:solidFill>
              </a:rPr>
              <a:t>района имеет неправильную форму, наибольшая протяженность с севера на юг около 90 км., с запада на восток — 60 км.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Район </a:t>
            </a:r>
            <a:r>
              <a:rPr lang="ru-RU" sz="1200" b="1" dirty="0">
                <a:solidFill>
                  <a:srgbClr val="7030A0"/>
                </a:solidFill>
              </a:rPr>
              <a:t>является приграничным и через Псково-Чудское озеро граничит с Эстонской Республикой. В пределах области, на западе, граница проходит с Печорским районом, на юге — с Палкинским и Островским районами, на востоке — с Порховским и Стругокрасненским районами, на севере — с Гдовским районом.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Площадь </a:t>
            </a:r>
            <a:r>
              <a:rPr lang="ru-RU" sz="1200" b="1" dirty="0">
                <a:solidFill>
                  <a:srgbClr val="7030A0"/>
                </a:solidFill>
              </a:rPr>
              <a:t>района составляет 3573 кв. км. (6,8 % территории Псковской области). Всего сельскохозяйственных угодий — 111,7 тыс. га., из них пашни — 56,2 тыс. га, леса — 129,5 тыс. га.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Наиболее </a:t>
            </a:r>
            <a:r>
              <a:rPr lang="ru-RU" sz="1200" b="1" dirty="0">
                <a:solidFill>
                  <a:srgbClr val="7030A0"/>
                </a:solidFill>
              </a:rPr>
              <a:t>распространенными почвами района являются слабоподзолистые, легко суглинистые и суглинистые. Общедоступные полезные ископаемые: песок, глина, известняк, торф, сапропель.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На </a:t>
            </a:r>
            <a:r>
              <a:rPr lang="ru-RU" sz="1200" b="1" dirty="0">
                <a:solidFill>
                  <a:srgbClr val="7030A0"/>
                </a:solidFill>
              </a:rPr>
              <a:t>большом протяжении границей района является берег Псково-Чудского озера, занимающего третье место в Европе по площади. Основными промысловыми рыбами озера являются: судак, щука, снеток, окунь, лещ, плотва. Псковский снеток в прошлом был одним из деликатесов царского стола.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По </a:t>
            </a:r>
            <a:r>
              <a:rPr lang="ru-RU" sz="1200" b="1" dirty="0">
                <a:solidFill>
                  <a:srgbClr val="7030A0"/>
                </a:solidFill>
              </a:rPr>
              <a:t>берегам Псково-Чудского озера расположен орнитологический заповедник, где останавливаются стаи птиц при сезонных перелетах. На территории района имеются хвойные и лиственные леса, около 70 озер. В лесах много грибов и ягод, в том числе клюквы.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На </a:t>
            </a:r>
            <a:r>
              <a:rPr lang="ru-RU" sz="1200" b="1" dirty="0">
                <a:solidFill>
                  <a:srgbClr val="7030A0"/>
                </a:solidFill>
              </a:rPr>
              <a:t>территории района расположены 627 населенных пунктов, в том числе 625 деревень, 2 села. Наиболее крупные населенные пункты: д. Писковичи, д. Тямша, д. Родина, с. Середка и д. Череха.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7030A0"/>
                </a:solidFill>
              </a:rPr>
              <a:t>Численность </a:t>
            </a:r>
            <a:r>
              <a:rPr lang="ru-RU" sz="1200" b="1" dirty="0">
                <a:solidFill>
                  <a:srgbClr val="7030A0"/>
                </a:solidFill>
              </a:rPr>
              <a:t>населения района составляет 43,1 тыс. человек.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14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408" y="112143"/>
            <a:ext cx="11824898" cy="838200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района "Развитие образования, молодежной политики и физической культуры и спорта в Псковском районе"</a:t>
            </a:r>
            <a:endParaRPr lang="ru-RU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4115651"/>
              </p:ext>
            </p:extLst>
          </p:nvPr>
        </p:nvGraphicFramePr>
        <p:xfrm>
          <a:off x="183810" y="1373755"/>
          <a:ext cx="11941907" cy="453393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456614"/>
                <a:gridCol w="898770"/>
                <a:gridCol w="789353"/>
                <a:gridCol w="797170"/>
              </a:tblGrid>
              <a:tr h="86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86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 по муниципальным бюджетным дошкольным образовательным учреждениям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воспитание и обучение детей-инвалидов в муниципальных дошкольных учреждениях по муниципальным бюджетным дошкольным образовательным учреждениям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9864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расходов на создание условий для осуществления присмотра и ухода за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а также за детьми военнослужащих, принимающих участие в специальной военной операции,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46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"Общее образование"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307 861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294 569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1173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мероприятия "Общее образование" муниципальной программы "Развитие образования, молодежной политики и физической культуры и спорта в муниципальном образовании"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71 627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69 138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4965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Организации питания учащихся с ограниченными возможностями здоровья и обучающихся из числа инвалидов (детей-инвалидов) без статуса ОВЗ в общеобразовательных учреждениях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выплаты именных стипендий учащимся образовательных учреждений Псковского района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Развитие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сети организаций общего, дополнительного и профессионального образования детей в соответствии с требованиями ФГОС и СанПин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12 648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9 679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организации питания в муниципальных общеобразовательных учреждениях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4 751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предоставление педагогическим работникам муниципальных образовательных организаций дополнительной поддержки на бесплатное посещение культурно-массовых мероприятий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13656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</a:t>
                      </a:r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дошкольных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155 806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155 806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выплату вознаграждения за выполнение функций классного руководителя педагогическим работникам муниципальных образовательных учреждений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2 286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2 286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Компенсация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оплате коммунальных услуг работникам, проживающим и работающим в сельских населенных пунктах, рабочих поселках (поселках городского типа)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55973" y="1142923"/>
            <a:ext cx="2486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55973" y="6056101"/>
            <a:ext cx="24561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47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54" y="112144"/>
            <a:ext cx="11816272" cy="8382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района "Развитие образования, молодежной политики и физической культуры и спорта в Псковском районе"</a:t>
            </a:r>
            <a:endParaRPr lang="ru-RU" sz="2300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724294"/>
              </p:ext>
            </p:extLst>
          </p:nvPr>
        </p:nvGraphicFramePr>
        <p:xfrm>
          <a:off x="181377" y="1403729"/>
          <a:ext cx="11840308" cy="441228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214338"/>
                <a:gridCol w="902426"/>
                <a:gridCol w="799337"/>
                <a:gridCol w="924207"/>
              </a:tblGrid>
              <a:tr h="869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8690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 по муниципальным бюджетным общеобразовательным учреждениям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осуществление государственных полномочий по выплате компенсации педагогическим работникам за работу по подготовке и проведению государственной итоговой аттестации по образовательным программам основного общего и среднего общего образования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выплату ежемесячного денежного вознаграждения за классное руководство педагогическим работникам муниципальных общеобразовательных учреждений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13 954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организации бесплатного горячего питания обучающихся, получающих начальное общее образование в муниципальных образовательных организациях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744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на реализацию мероприятий по модернизации школьных систем образования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развитие сети организаций общего, дополнительного и профессионального образования детей в соответствии с требованиями ФГОС и СанПин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4965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мероприятия по организации питания в муниципальных общеобразовательных учреждениях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4965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расходов на предоставление педагогическим работникам муниципальных образовательных организаций дополнительной поддержки на бесплатное посещение культурно-массовых мероприятий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620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"Проведение мероприятия по организации отдыха детей в каникулярное время и организация учебных сборов"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Организация </a:t>
                      </a:r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 оздоровления и отдыха детей в каникулярное время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baseline="0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1100" b="1" i="0" u="none" strike="noStrike" dirty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"Патриотическое воспитание граждан Российской Федерации"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Проведение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"Содержание и безопасность образовательных учреждений"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59 671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59 671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"Проведение ремонтов, приобретение оборудования и уплата налогов"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57 630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57 630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baseline="0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текущего и капитального ремонта, приобретение оборудования в рамках основного мероприятия "Проведение ремонтов, приобретение оборудования и уплата налогов" муниципальной программы "Развитие образования, молодежной политики и физической культуры и спорта в муниципальном образовании"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46 994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46 994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25516" y="1102272"/>
            <a:ext cx="2486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55973" y="5943183"/>
            <a:ext cx="24561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45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034" y="112144"/>
            <a:ext cx="11781766" cy="8382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района "Развитие образования, молодежной политики и физической культуры и спорта в Псковском районе"</a:t>
            </a:r>
            <a:endParaRPr lang="ru-RU" sz="2300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341220"/>
              </p:ext>
            </p:extLst>
          </p:nvPr>
        </p:nvGraphicFramePr>
        <p:xfrm>
          <a:off x="199515" y="1376236"/>
          <a:ext cx="11840308" cy="425853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214338"/>
                <a:gridCol w="902426"/>
                <a:gridCol w="799337"/>
                <a:gridCol w="924207"/>
              </a:tblGrid>
              <a:tr h="4180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уплату налогов в рамках основного мероприятия "Проведение ремонтов, приобретение оборудования и уплата налогов" муниципальной программы "Развитие образования, молодежной политики и физической культуры и спорта в муниципальном образовании"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Региональный </a:t>
                      </a:r>
                      <a:r>
                        <a:rPr lang="ru-RU" sz="1100" b="1" i="0" u="none" strike="noStrike" dirty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"Успех каждого ребенка"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2 041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2 041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обновление материально-технической базы для организации учебно-исследовательской, научно-практической, творческой деятельности, занятий физической культурой и спортом в образовательных организациях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"Профилактика безнадзорности и правонарушений среди несовершеннолетних"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"Образование и обеспечение деятельности комиссии по делам несовершеннолетних и защите их прав"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государственных полномочий по образованию и обеспечению деятельности комиссий по делам несовершеннолетних и защите их прав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"Профилактическая работа по предупреждению безнадзорности и правонарушений среди несовершеннолетних"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профилактике безнадзорности и правонарушений среди несовершеннолетних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организацию трудоустройства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"Комплексные меры противодействия злоупотреблению наркотиков и их незаконному обороту"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"Антинаркотическая деятельность на территории муниципального образования"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осуществлению антинаркотической пропаганды и антинаркотического просвещения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"Развитие дополнительного образования"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33 516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"Дополнительное образование"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34 877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33 516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мероприятия "Дополнительное образование" муниципальной программы "Развитие образования, молодежной политики. физической культуры и спорта в муниципальном образовании"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29 711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4 652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4 652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Компенсация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оплате коммунальных услуг работникам, проживающим и работающим в сельских населенных пунктах, рабочих поселках (поселках городского типа)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25516" y="1085019"/>
            <a:ext cx="2486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55973" y="5914806"/>
            <a:ext cx="24561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4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540" y="146649"/>
            <a:ext cx="11712754" cy="8382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муниципальной программы Псковского района "Развитие образования, молодежной политики и физической культуры и спорта в Псковском районе"</a:t>
            </a:r>
            <a:endParaRPr lang="ru-RU" sz="2300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116073"/>
              </p:ext>
            </p:extLst>
          </p:nvPr>
        </p:nvGraphicFramePr>
        <p:xfrm>
          <a:off x="233871" y="1407515"/>
          <a:ext cx="11791351" cy="3688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214338"/>
                <a:gridCol w="902426"/>
                <a:gridCol w="799337"/>
                <a:gridCol w="875250"/>
              </a:tblGrid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"Развитие физической культуры, спорта и молодежной политики"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37 601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37 576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"Развитие физической культуры и спорта"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29 595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29 588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области физической культуры и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4 016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создание и модернизацию объектов спортивной инфраструктуры муниципальной собственности для занятий физической культурой и спортом за счет средств местного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25 387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25 387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мероприятия "Обеспечение мер, направленных на привлечение жителей области к регулярным занятиям физической культурой и спортом"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расходам на реализацию мероприятий в рамках основного мероприятия "Обеспечение мер, направленных на привлечение жителей области к регулярным занятиям физической культурой и спортом"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"Патриотическое воспитание"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патриотической направленности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"Мероприятия в области молодежной политики"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области молодежной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Поощрение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победителей конкурса молодежных проектов "Есть идея" в Псковском районе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Региональный </a:t>
                      </a:r>
                      <a:r>
                        <a:rPr lang="ru-RU" sz="1100" b="1" i="0" u="none" strike="noStrike" dirty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"Спорт - норма жизни"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6 827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6 827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устройство основания и монтаж спортивно-технологического оборудования для создания или модернизации физкультурно-оздоровительных комплексов открытого типа и (или) физкультурно-оздоровительных комплексов со спортивными залами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устройство основания и монтаж спортивно-технологического оборудования для создания или модернизации физкультурно-оздоровительных комплексов открытого типа и (или) физкультурно-оздоровительных комплексов со спортивными залами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  <a:tr h="37245"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651 618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638 262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7" marR="547" marT="547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90522" y="1085019"/>
            <a:ext cx="248657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9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3902" y="123252"/>
            <a:ext cx="11800936" cy="90329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РАЙОНА «РАЗВИТИЕ ОБРАЗОВАНИЯ, МОЛОДЕЖНОЙ ПОЛИТИКИ И ФИЗИЧЕСКОЙ КУЛЬТУРЫ И СПОРТА В ПСКОВСКОМ РАЙОНЕ»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800924"/>
              </p:ext>
            </p:extLst>
          </p:nvPr>
        </p:nvGraphicFramePr>
        <p:xfrm>
          <a:off x="811988" y="1457912"/>
          <a:ext cx="10950087" cy="3300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66575" y="1132189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</a:t>
            </a:r>
            <a:r>
              <a:rPr lang="ru-RU" sz="900" dirty="0" smtClean="0">
                <a:cs typeface="Times New Roman" pitchFamily="18" charset="0"/>
              </a:rPr>
              <a:t>таблице </a:t>
            </a:r>
            <a:r>
              <a:rPr lang="ru-RU" sz="900" dirty="0">
                <a:cs typeface="Times New Roman" pitchFamily="18" charset="0"/>
              </a:rPr>
              <a:t>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9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40" y="176319"/>
            <a:ext cx="11671539" cy="677695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5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</a:t>
            </a:r>
            <a:r>
              <a:rPr lang="ru-RU" sz="245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 Псковского района </a:t>
            </a:r>
            <a:r>
              <a:rPr lang="ru-RU" sz="245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sz="245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в Псковском </a:t>
            </a:r>
            <a:r>
              <a:rPr lang="ru-RU" sz="245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районе»</a:t>
            </a:r>
            <a:endParaRPr lang="ru-RU" sz="245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517651"/>
              </p:ext>
            </p:extLst>
          </p:nvPr>
        </p:nvGraphicFramePr>
        <p:xfrm>
          <a:off x="377571" y="1322857"/>
          <a:ext cx="11587267" cy="4050608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8973464"/>
                <a:gridCol w="940279"/>
                <a:gridCol w="828136"/>
                <a:gridCol w="845388"/>
              </a:tblGrid>
              <a:tr h="3359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9079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района "Развитие культуры в Псковском районе"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96 506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418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3802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"Развитие культуры"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96 506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96 418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2023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"Развитие библиотечного дела"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207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Компенсация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коммунальных услуг работникам культуры, проживающим и работающим в сельских населенных пунктах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3802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"Развитие системы культурно-досугового обслуживания населения"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76 642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76 555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33179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мероприятия "Развитие системы культурно - досугового обслуживания населения"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64 325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64 285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508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Модернизация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(ремонтные работы, приобретение оборудования) сети муниципальных учреждений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33603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субсидий местным бюджетам на реализацию инициативных проектов ("Капитальный ремонт здания для размещения Туристическо-краеведческого центра на о. Залита")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7238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развития и укрепления материально-технической базы муниципальных домов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233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за счет субсидий местным бюджетам на реализацию инициативных проектов ("Капитальный ремонт здания для размещения Туристическо-краеведческого центра на о. Залита")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233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инициативных платежей на реализацию инициативных проектов ("Капитальный ремонт здания для размещения Туристическо-краеведческого центра на о. Залита")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0786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Региональный </a:t>
                      </a:r>
                      <a:r>
                        <a:rPr lang="ru-RU" sz="1100" b="1" i="0" u="none" strike="noStrike" dirty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"Культурная среда"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19 051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19 051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10322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сети учреждений культурно-досугового типа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19 051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19 051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9859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Региональный </a:t>
                      </a:r>
                      <a:r>
                        <a:rPr lang="ru-RU" sz="1100" b="1" i="0" u="none" strike="noStrike" dirty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"Творческие люди"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233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государственную поддержку отрасли культуры (в рамках федерального проекта "Творческие люди")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  <a:tr h="226262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</a:t>
                      </a:r>
                      <a:r>
                        <a:rPr lang="ru-RU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</a:t>
                      </a:r>
                      <a:r>
                        <a:rPr lang="ru-RU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99,88%</a:t>
                      </a:r>
                      <a:endParaRPr lang="ru-RU" sz="12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70" marR="5870" marT="5870" marB="0" anchor="ctr"/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56278" y="1092025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2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2366" y="189536"/>
            <a:ext cx="11543323" cy="81975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РАЙОНА «РАЗВИТИЕ КУЛЬТУРЫ В ПСКОВСКОМ РАЙОНЕ»</a:t>
            </a:r>
            <a:endParaRPr lang="ru-RU" sz="24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176639"/>
              </p:ext>
            </p:extLst>
          </p:nvPr>
        </p:nvGraphicFramePr>
        <p:xfrm>
          <a:off x="1509623" y="1349898"/>
          <a:ext cx="9647380" cy="347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3879" y="1119066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</a:t>
            </a:r>
            <a:r>
              <a:rPr lang="ru-RU" sz="900" dirty="0" smtClean="0">
                <a:cs typeface="Times New Roman" pitchFamily="18" charset="0"/>
              </a:rPr>
              <a:t>графике </a:t>
            </a:r>
            <a:r>
              <a:rPr lang="ru-RU" sz="900" dirty="0">
                <a:cs typeface="Times New Roman" pitchFamily="18" charset="0"/>
              </a:rPr>
              <a:t>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636" y="129396"/>
            <a:ext cx="11717587" cy="995742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</a:t>
            </a:r>
            <a:r>
              <a:rPr lang="ru-RU" sz="20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 «Содействие </a:t>
            </a:r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экономическому развитию и инвестиционной привлекательности Псковского </a:t>
            </a:r>
            <a:r>
              <a:rPr lang="ru-RU" sz="20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района»</a:t>
            </a:r>
            <a:endParaRPr lang="ru-RU" sz="20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387115"/>
              </p:ext>
            </p:extLst>
          </p:nvPr>
        </p:nvGraphicFramePr>
        <p:xfrm>
          <a:off x="289168" y="1471744"/>
          <a:ext cx="11667042" cy="3995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611"/>
                <a:gridCol w="929004"/>
                <a:gridCol w="952824"/>
                <a:gridCol w="836603"/>
              </a:tblGrid>
              <a:tr h="2093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"Содействие экономическому развитию и инвестиционной привлекательности Псковского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4 996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8757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"Развитие и поддержка малого и среднего предпринимательства"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"Развитие и поддержка малого и среднего предпринимательства"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79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Организация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информационных и выставочно-ярмарочных мероприятий для субъектов малого и среднего предпринимательства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719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мероприятия в рамках международного проекта "От увлечения к бизнесу" (МП "Россия - Латвия")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"Развитие сельского хозяйства"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4 820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4 566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"Развитие и поддержка отрасли сельского хозяйства"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4 014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3 935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4527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Подведение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 сельскохозяйственного года, подготовка и проведение мероприятий, посвященных профессиональному празднику "День работника сельского хозяйства и перерабатывающей промышленности"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1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1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1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2991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основного мероприятия "Развитие и поддержка отрасли сельского хозяйства"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Проведение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сельскохозяйственной ярмарки, конкурса лучшего по профессии и привлечение молодых специалистов в агропромышленный комплекс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29055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Реализация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комплекса мероприятий по ликвидации очагов сорного растения борщевик Сосновского на землях населенных пунктов, находящихся в муниципальной собственности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30144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реализацию комплекса мероприятий по ликвидации очагов сорного растения борщевик Сосновского на землях населенных пунктов, находящихся в муниципальной собственности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82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"Отлов и содержание животных (собак) без владельцев"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16186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отдельных государственных полномочий по организации мероприятий при осуществлении деятельности по обращению с животными без владельцев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806</a:t>
                      </a:r>
                      <a:endParaRPr lang="ru-RU" sz="11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</a:t>
                      </a:r>
                      <a:endParaRPr lang="ru-RU" sz="11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78,3</a:t>
                      </a:r>
                      <a:endParaRPr lang="ru-RU" sz="1100" b="1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  <a:tr h="283241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4 996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4 698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58" marR="3358" marT="3358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47379" y="112513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9775" y="138071"/>
            <a:ext cx="11649568" cy="862593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«СОДЕЙСТВИЕ ЭКОНОМИЧЕСКОМУ РАЗВИТИЮ И ИНВЕСТИЦИОННОЙ ПРИВЛЕКАТЕЛЬНОСТИ ПСКОВСКОГО РАЙОНА»</a:t>
            </a:r>
            <a:r>
              <a:rPr lang="ru-RU" sz="2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882906"/>
              </p:ext>
            </p:extLst>
          </p:nvPr>
        </p:nvGraphicFramePr>
        <p:xfrm>
          <a:off x="920076" y="1424316"/>
          <a:ext cx="10483267" cy="347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63814" y="1120041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84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820" y="120770"/>
            <a:ext cx="11665017" cy="1017917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</a:t>
            </a:r>
            <a:r>
              <a:rPr lang="ru-RU" sz="2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«Обеспечение </a:t>
            </a:r>
            <a:r>
              <a:rPr lang="ru-RU" sz="22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граждан на территории Псковского </a:t>
            </a:r>
            <a:r>
              <a:rPr lang="ru-RU" sz="2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района»</a:t>
            </a:r>
            <a:endParaRPr lang="ru-RU" sz="22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746987"/>
              </p:ext>
            </p:extLst>
          </p:nvPr>
        </p:nvGraphicFramePr>
        <p:xfrm>
          <a:off x="390769" y="1577044"/>
          <a:ext cx="11591322" cy="41059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25759"/>
                <a:gridCol w="983412"/>
                <a:gridCol w="836762"/>
                <a:gridCol w="845389"/>
              </a:tblGrid>
              <a:tr h="1355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88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района "Обеспечение безопасности граждан на территории Псковского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781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"Пожарная безопасность и гражданская оборона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1 299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"Обеспечение первичных мер пожарной безопасности"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88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основного мероприятия "Обеспечение пожарной безопасности в органах исполнительной власти области и муниципальных образованиях"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2822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устройство и очистку пожарных водоемов, приобретение оборудования для тушения пожаров, организацию мероприятий в рамках реализации мероприятий международного проекта "Локализация пожара" ("Россия - Эстония")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32924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реализацию мероприятий в рамках основного мероприятия "Обеспечение пожарной безопасности в органах исполнительной власти области и муниципальных образованиях"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3514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"Обеспечение мер по гражданской обороне"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гражданской обороне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"Профилактика правонарушений"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41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"Профилактика правонарушений"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Проведение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по профилактике правонарушений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"Разработка комплекса мер социальной поддержки граждан, участвующих в составе добровольных народных дружин в защите Государственной границы"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89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по развитию и совершенствованию института добровольных дружин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88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реализацию мероприятий по развитию и совершенствованию института добровольных дружин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88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"Антикоррупционные мероприятия"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940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социологических исследований, реализуемых антикоррупционных мер с различными группами населения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  <a:tr h="144487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2 024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1 882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67" marR="2767" marT="2767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078642" y="1317032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1"/>
          <p:cNvSpPr>
            <a:spLocks noChangeArrowheads="1"/>
          </p:cNvSpPr>
          <p:nvPr/>
        </p:nvSpPr>
        <p:spPr bwMode="auto">
          <a:xfrm>
            <a:off x="146648" y="242307"/>
            <a:ext cx="11826815" cy="5444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ОСНОВНЫЕ ПОНЯТИЯ, ИСПОЛЬЗУЕМЫЕ В БЮДЖЕТНОМ ПРОЦЕССЕ</a:t>
            </a:r>
            <a:endParaRPr lang="ru-RU" sz="2600" b="1" dirty="0">
              <a:solidFill>
                <a:srgbClr val="00B05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3536" y="966479"/>
            <a:ext cx="1181612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Бюджет</a:t>
            </a:r>
            <a:r>
              <a:rPr lang="ru-RU" sz="1200" dirty="0"/>
              <a:t> </a:t>
            </a:r>
          </a:p>
          <a:p>
            <a:pPr algn="ctr"/>
            <a:r>
              <a:rPr lang="ru-RU" sz="1200" dirty="0" smtClean="0"/>
              <a:t>форма </a:t>
            </a:r>
            <a:r>
              <a:rPr lang="ru-RU" sz="1200" dirty="0"/>
              <a:t>образования и расходования денежных средств, предназначенных для финансового обеспечения задач и функций государства и местного </a:t>
            </a:r>
            <a:r>
              <a:rPr lang="ru-RU" sz="1200" dirty="0" smtClean="0"/>
              <a:t>самоуправления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Бюджетная система</a:t>
            </a:r>
            <a:endParaRPr lang="ru-RU" sz="1200" dirty="0">
              <a:solidFill>
                <a:srgbClr val="FF0000"/>
              </a:solidFill>
            </a:endParaRPr>
          </a:p>
          <a:p>
            <a:pPr algn="ctr"/>
            <a:r>
              <a:rPr lang="ru-RU" sz="1200" dirty="0" smtClean="0"/>
              <a:t>основанная </a:t>
            </a:r>
            <a:r>
              <a:rPr lang="ru-RU" sz="1200" dirty="0"/>
              <a:t>на экономических отношениях и государственном устройстве Российской Федерации, регулируемая законодательством Российской Федерации совокупность федерального бюджета, бюджетов субъектов Российской Федерации, местных бюджетов и бюджетов государственных внебюджетных фондов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Текущий финансовый год </a:t>
            </a:r>
            <a:endParaRPr lang="ru-RU" sz="1200" dirty="0"/>
          </a:p>
          <a:p>
            <a:pPr algn="ctr"/>
            <a:r>
              <a:rPr lang="ru-RU" sz="1200" dirty="0" smtClean="0"/>
              <a:t>год</a:t>
            </a:r>
            <a:r>
              <a:rPr lang="ru-RU" sz="1200" dirty="0"/>
              <a:t>, в котором осуществляется исполнение бюджета, составление и рассмотрение проекта бюджета на очередной финансовый год и плановый период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Очередной финансовый </a:t>
            </a:r>
            <a:r>
              <a:rPr lang="ru-RU" sz="1200" b="1" dirty="0" smtClean="0">
                <a:solidFill>
                  <a:srgbClr val="FF0000"/>
                </a:solidFill>
              </a:rPr>
              <a:t>год</a:t>
            </a:r>
          </a:p>
          <a:p>
            <a:pPr algn="ctr"/>
            <a:r>
              <a:rPr lang="ru-RU" sz="1200" dirty="0" smtClean="0"/>
              <a:t>год</a:t>
            </a:r>
            <a:r>
              <a:rPr lang="ru-RU" sz="1200" dirty="0"/>
              <a:t>, следующий за текущим финансовым годом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Плановый </a:t>
            </a:r>
            <a:r>
              <a:rPr lang="ru-RU" sz="1200" b="1" dirty="0" smtClean="0">
                <a:solidFill>
                  <a:srgbClr val="FF0000"/>
                </a:solidFill>
              </a:rPr>
              <a:t>период</a:t>
            </a:r>
          </a:p>
          <a:p>
            <a:pPr algn="ctr"/>
            <a:r>
              <a:rPr lang="ru-RU" sz="1200" dirty="0" smtClean="0"/>
              <a:t>два </a:t>
            </a:r>
            <a:r>
              <a:rPr lang="ru-RU" sz="1200" dirty="0"/>
              <a:t>финансовых года, следующие за очередным финансовым годом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Отчетный финансовый </a:t>
            </a:r>
            <a:r>
              <a:rPr lang="ru-RU" sz="1200" b="1" dirty="0" smtClean="0">
                <a:solidFill>
                  <a:srgbClr val="FF0000"/>
                </a:solidFill>
              </a:rPr>
              <a:t>год</a:t>
            </a:r>
            <a:endParaRPr lang="ru-RU" sz="1200" dirty="0">
              <a:solidFill>
                <a:srgbClr val="FF0000"/>
              </a:solidFill>
            </a:endParaRPr>
          </a:p>
          <a:p>
            <a:pPr algn="ctr"/>
            <a:r>
              <a:rPr lang="ru-RU" sz="1200" dirty="0" smtClean="0"/>
              <a:t>год</a:t>
            </a:r>
            <a:r>
              <a:rPr lang="ru-RU" sz="1200" dirty="0"/>
              <a:t>, предшествующий текущему финансовому году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Доходы </a:t>
            </a:r>
            <a:r>
              <a:rPr lang="ru-RU" sz="1200" b="1" dirty="0" smtClean="0">
                <a:solidFill>
                  <a:srgbClr val="FF0000"/>
                </a:solidFill>
              </a:rPr>
              <a:t>бюджета</a:t>
            </a:r>
          </a:p>
          <a:p>
            <a:pPr algn="ctr"/>
            <a:r>
              <a:rPr lang="ru-RU" sz="1200" dirty="0" smtClean="0"/>
              <a:t>поступающие </a:t>
            </a:r>
            <a:r>
              <a:rPr lang="ru-RU" sz="1200" dirty="0"/>
              <a:t>в бюджет денежные средства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Расходы </a:t>
            </a:r>
            <a:r>
              <a:rPr lang="ru-RU" sz="1200" b="1" dirty="0" smtClean="0">
                <a:solidFill>
                  <a:srgbClr val="FF0000"/>
                </a:solidFill>
              </a:rPr>
              <a:t>бюджета</a:t>
            </a:r>
          </a:p>
          <a:p>
            <a:pPr algn="ctr"/>
            <a:r>
              <a:rPr lang="ru-RU" sz="1200" dirty="0" smtClean="0"/>
              <a:t>выплачиваемые </a:t>
            </a:r>
            <a:r>
              <a:rPr lang="ru-RU" sz="1200" dirty="0"/>
              <a:t>из бюджета денежные средства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Дефицит </a:t>
            </a:r>
            <a:r>
              <a:rPr lang="ru-RU" sz="1200" b="1" dirty="0" smtClean="0">
                <a:solidFill>
                  <a:srgbClr val="FF0000"/>
                </a:solidFill>
              </a:rPr>
              <a:t>бюджета</a:t>
            </a:r>
          </a:p>
          <a:p>
            <a:pPr algn="ctr"/>
            <a:r>
              <a:rPr lang="ru-RU" sz="1200" dirty="0" smtClean="0"/>
              <a:t>превышение </a:t>
            </a:r>
            <a:r>
              <a:rPr lang="ru-RU" sz="1200" dirty="0"/>
              <a:t>расходов бюджета над его доходами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Профицит </a:t>
            </a:r>
            <a:r>
              <a:rPr lang="ru-RU" sz="1200" b="1" dirty="0" smtClean="0">
                <a:solidFill>
                  <a:srgbClr val="FF0000"/>
                </a:solidFill>
              </a:rPr>
              <a:t>бюджета</a:t>
            </a:r>
          </a:p>
          <a:p>
            <a:pPr algn="ctr"/>
            <a:r>
              <a:rPr lang="ru-RU" sz="1200" dirty="0" smtClean="0"/>
              <a:t>превышение </a:t>
            </a:r>
            <a:r>
              <a:rPr lang="ru-RU" sz="1200" dirty="0"/>
              <a:t>доходов бюджета над его расходами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Сводная бюджетная </a:t>
            </a:r>
            <a:r>
              <a:rPr lang="ru-RU" sz="1200" b="1" dirty="0" smtClean="0">
                <a:solidFill>
                  <a:srgbClr val="FF0000"/>
                </a:solidFill>
              </a:rPr>
              <a:t>роспись</a:t>
            </a:r>
          </a:p>
          <a:p>
            <a:pPr algn="ctr"/>
            <a:r>
              <a:rPr lang="ru-RU" sz="1200" dirty="0" smtClean="0"/>
              <a:t>документ</a:t>
            </a:r>
            <a:r>
              <a:rPr lang="ru-RU" sz="1200" dirty="0"/>
              <a:t>, который составляется и ведется финансовым органом в целях организации исполнения бюджета по расходам бюджета и источникам финансирования дефицита бюджета 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Бюджетная </a:t>
            </a:r>
            <a:r>
              <a:rPr lang="ru-RU" sz="1200" b="1" dirty="0" smtClean="0">
                <a:solidFill>
                  <a:srgbClr val="FF0000"/>
                </a:solidFill>
              </a:rPr>
              <a:t>роспись</a:t>
            </a:r>
            <a:endParaRPr lang="ru-RU" sz="1200" dirty="0"/>
          </a:p>
          <a:p>
            <a:pPr algn="ctr"/>
            <a:r>
              <a:rPr lang="ru-RU" sz="1200" dirty="0" smtClean="0"/>
              <a:t>документ</a:t>
            </a:r>
            <a:r>
              <a:rPr lang="ru-RU" sz="1200" dirty="0"/>
              <a:t>, который составляется и ведется главным распорядителем бюджетных средств (главным администратором источников финансирования дефицита бюджета) в целях исполнения бюджета по расходам (источникам финансирования дефицита бюджета</a:t>
            </a:r>
            <a:r>
              <a:rPr lang="ru-RU" sz="1200" dirty="0" smtClean="0"/>
              <a:t>)</a:t>
            </a:r>
            <a:endParaRPr lang="ru-RU" sz="120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C8190882-173B-410D-A1ED-3C1EACE8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79975" y="6492875"/>
            <a:ext cx="1312025" cy="365125"/>
          </a:xfrm>
        </p:spPr>
        <p:txBody>
          <a:bodyPr/>
          <a:lstStyle/>
          <a:p>
            <a:pPr algn="ctr"/>
            <a:fld id="{F203300F-B5E5-4D9E-9381-383162CC59FB}" type="slidenum">
              <a:rPr lang="ru-RU" smtClean="0">
                <a:solidFill>
                  <a:schemeClr val="accent6">
                    <a:lumMod val="50000"/>
                  </a:schemeClr>
                </a:solidFill>
              </a:rPr>
              <a:pPr algn="ctr"/>
              <a:t>3</a:t>
            </a:fld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07034" y="125392"/>
            <a:ext cx="11800936" cy="87527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1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РАЙОНА «ОБЕСПЕЧЕНИЕ БЕЗОПАСНОСТИ ГРАЖДАН НА ТЕРРИТОРИИ ПСКОВСКОГО РАЙОНА»</a:t>
            </a:r>
            <a:endParaRPr lang="ru-RU" sz="21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751841"/>
              </p:ext>
            </p:extLst>
          </p:nvPr>
        </p:nvGraphicFramePr>
        <p:xfrm>
          <a:off x="1067759" y="1514267"/>
          <a:ext cx="10589846" cy="3768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71658" y="1139801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6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57" y="138022"/>
            <a:ext cx="11715262" cy="888521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«Комплексное развитие систем коммунальной инфраструктуры и благоустройства Псковского </a:t>
            </a: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района»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587423"/>
              </p:ext>
            </p:extLst>
          </p:nvPr>
        </p:nvGraphicFramePr>
        <p:xfrm>
          <a:off x="176176" y="1354430"/>
          <a:ext cx="11869946" cy="4538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4384"/>
                <a:gridCol w="940279"/>
                <a:gridCol w="810883"/>
                <a:gridCol w="914400"/>
              </a:tblGrid>
              <a:tr h="952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3001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района "Комплексное развитие систем коммунальной инфраструктуры и благоустройства Псковского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200 317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191 520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3001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"Комплексное развитие систем коммунальной инфраструктуры муниципального образования"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183 852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178 733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"Комплексное развитие систем коммунальной инфраструктуры муниципального образования"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134 702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129 585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Осуществление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оплате взносов на капитальный ремонт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Осуществление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содержанию имущества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3 569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прокладку кабельной сети электроснабжения в п. "Борисов ручей"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20802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Субсидия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муниципальному унитарному предприятию "Колхоз имени "Залита" Псковского района на возмещение недополученных доходов и возмещение фактически понесенных затрат в связи с оказанием услуг по откачке и вывозу жидких бытовых отходов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Субсидия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муниципальному унитарному предприятию «Колхоз имени «Залита» на возмещение недополученных доходов и (или) финансовое обеспечение затрат в связи с оказанием услуг по водоснабжению и водоотведению населению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бурение скважин на воду, установка водоразборных колонок, колодцев, ремонт и обслуживание сетей водоснабжения, водоотведения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5 109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инициатив в рамках проекта "Светлая страна" ТОС "Борисов ручей"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20802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строительство станции очистки питьевой воды д. Череха, д. Родина, д. Середка Псковского района в рамках реализации мероприятий международного проекта "Экономически и экологически устойчивый регион Чудского озера - 2", в т.ч. ПИР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индивидуальных программ социально-экономического развития субъектов РФ в части строительства и жилищно-коммунального хозяйства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110 371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109 667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3499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строительство станции очистки питьевой воды в д. Череха Псковского района, пуско-наладочные работы и работы по благоустройству в рамках реализации мероприятий международного проекта "Экономически и экологически устойчивый регион Чудского озера - 2" ("Россия - Эстония")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3 423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3 211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7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разработку проектно-сметной документации на строительство станции очистки питьевой воды в рамках международного проекта "Экономически и экологически устойчивый регион Чудского озера - 2" ("Россия - Эстония")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7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развитие институтов территориального общественного самоуправления и поддержку проектов местных инициатив в рамках проекта "Светлая страна" ТОС "Борисов ручей"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51684" y="112359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407259" y="5937342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4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60" y="86264"/>
            <a:ext cx="11830462" cy="905774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«Комплексное развитие систем коммунальной инфраструктуры и благоустройства Псковского района</a:t>
            </a: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127966"/>
              </p:ext>
            </p:extLst>
          </p:nvPr>
        </p:nvGraphicFramePr>
        <p:xfrm>
          <a:off x="207033" y="1349382"/>
          <a:ext cx="11738793" cy="47864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9110"/>
                <a:gridCol w="914400"/>
                <a:gridCol w="862642"/>
                <a:gridCol w="912641"/>
              </a:tblGrid>
              <a:tr h="52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"Содействие реализации комплекса мероприятий по развитию инфраструктуры муниципального образования"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по подготовке документов территориального планирования, градостроительного зонирования и документации по планировке территории в сфере жилищно-коммунального строительства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реализацию мероприятий по подготовке документов территориального планирования, градостроительного зонирования и документации по планировке территории в сфере жилищно-коммунального строительства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7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Региональный </a:t>
                      </a:r>
                      <a:r>
                        <a:rPr lang="ru-RU" sz="1100" b="1" i="0" u="none" strike="noStrike" dirty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"Чистая вода"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48 382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48 381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строительство и реконструкцию (модернизацию) объектов питьевого водоснабжения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48 382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48 381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"Энергосбережение и повышение энергоэффективности"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3001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"Энергосбережение и повышение энергетической эффективности"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мероприятий по строительству и обслуживанию подводящих газопроводов к жилым домам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"Благоустройство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11 093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8 427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62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"Организация благоустройства и озеленения территории муниципального образования"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11 093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8 427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разработку топографических съемок земельных участков населенных пунктов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23402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Прочие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по благоустройству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мероприятия в области охраны окружающей среды в рамках поступлений по экологическим платежам в бюджет муниципального образования по Закону 7-ФЗ "Об охране окружающей среды"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инициатив за счет средств местного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инициатив за счет средств местного бюджета в рамках проекта "Чистый остров" (ТОС "Александровский посад")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Субсидии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ремонта (реконструкции) и благоустройство воинских захоронений, памятников и памятных знаков, увековечивающих память погибших при защите Отечества на территории муниципального образования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строительство причала д. Толбица, приобретение трех понтонных причалов (д. Толбица, о. Залита, о. Белов) и ангара для хранения, в рамках реализации мероприятий международного проекта "Экономически и экологически устойчивый регион Чудского озера 2", за счет средств областного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32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20401" y="1108920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07259" y="6168174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6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540" y="138023"/>
            <a:ext cx="11747260" cy="897147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«Комплексное развитие систем коммунальной инфраструктуры и благоустройства Псковского района</a:t>
            </a: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0983731"/>
              </p:ext>
            </p:extLst>
          </p:nvPr>
        </p:nvGraphicFramePr>
        <p:xfrm>
          <a:off x="181155" y="1442019"/>
          <a:ext cx="11826815" cy="3663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52626"/>
                <a:gridCol w="931653"/>
                <a:gridCol w="828136"/>
                <a:gridCol w="914400"/>
              </a:tblGrid>
              <a:tr h="52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органами местного самоуправления отдельных государственных полномочий в сфере увековечивания памяти погибших при защите Отечества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софинансирование расходных обязательств муниципальных образований, связанных с реализацией федеральной целевой программы "Увековечение памяти погибших при защите Отечества на 2019 - 2024 годы"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строительство причала в д. Толбица, приобретение трех плавучих понтонных причалов (д. Толбица, о. Залита, о. Белов), понижающего понтонного причала и ангара для хранения в рамках реализации мероприятий международного проекта "Экономически и экологически устойчивый регион Чудского озера - 2" ("Россия - Эстония")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в рамках международного проекта "Зеленый туристический маршрут" (МП "Россия - Латвия")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78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проведение ремонта (реконструкции) и благоустройство воинских захоронений, памятников и памятных знаков, увековечивающих память погибших при защите Отечества на территории муниципального образования за счет средств местного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04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проведение ремонта (реконструкции) и благоустройство воинских захоронений, памятников и памятных знаков, увековечивающих память погибших при защите Отечества на территории муниципального образования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5200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"Жилище"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4 619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3001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"Улучшение жилищных условий отдельных категорий граждан"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4 619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607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5601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капитальный и текущий ремонт муниципального жилищного фонда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4 618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18201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Субвенция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полномочий в соответствии с Законом Псковской области от 03.06.2005 № 443-ОЗ "О наделении органов местного самоуправления государственными полномочиями по регистрации и учету граждан, выехавших из районов Крайнего Севера и приравненных к ним местностей не ранее 1 января 1992 года, имеющих право на получение жилищных субсидий"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  <a:tr h="34991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200 318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191 520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95,6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61" marR="1161" marT="116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56793" y="1121516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2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8793" y="105485"/>
            <a:ext cx="11628407" cy="8693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РАЙОНА «КОМПЛЕКСНОЕ РАЗВИТИЕ СИСТЕМ КОММУНАЛЬНОЙ ИНФРАСТРУКТУРЫ И БЛАГОУСТРОЙСТВА ПСКОВСКОГО РАЙОНА»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224575"/>
              </p:ext>
            </p:extLst>
          </p:nvPr>
        </p:nvGraphicFramePr>
        <p:xfrm>
          <a:off x="1452232" y="1546435"/>
          <a:ext cx="10013855" cy="347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33591" y="1141349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47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091" y="103517"/>
            <a:ext cx="11652739" cy="914399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«Развитие транспортного обслуживания населения на территории Псковского района</a:t>
            </a: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922206"/>
              </p:ext>
            </p:extLst>
          </p:nvPr>
        </p:nvGraphicFramePr>
        <p:xfrm>
          <a:off x="207035" y="1435351"/>
          <a:ext cx="11792308" cy="4395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09493"/>
                <a:gridCol w="947577"/>
                <a:gridCol w="845471"/>
                <a:gridCol w="889767"/>
              </a:tblGrid>
              <a:tr h="154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района "Развитие транспортного обслуживания населения на территории Псковского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102 123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"Сохранение и развитие автомобильных дорог общего пользования местного значения"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104 292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97 746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"Выполнение работ по обеспечению сохранности и приведению в нормативное состояние автомобильных дорог общего пользования местного значения и искусственных дорожных сооружений на них в муниципальном образовании"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16 253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13 010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6779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Содержание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автомобильных дорог общего пользования местного значения  и сооружений на них, нацеленное на обеспечение их проезжаемости и безопасности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13 010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37491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"Строительство, капитальный ремонт, ремонт автомобильных дорог местного значения в муниципальном образовании"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87 557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84 254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37491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Дорожная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86 681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83 411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дорожную деятельность, а также на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683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"Повышение безопасности дорожного движения"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1906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Проведение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по безопасности дорожного движения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8344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установку знаков туристской навигации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07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установку знаков туристской навигации за счет средств местного бюджета (дополнительные средства)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0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установку знаков туристской навигации за счет средств местного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21423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"Совершенствование транспортного обслуживания населения"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4 378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0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"Совершенствование транспортного обслуживания населения на территории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4 422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4 378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160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Субсидия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муниципальному унитарному предприятию "Колхоз имени "Залита" на возмещение недополученных доходов и финансовое обеспечение затрат в связи с осуществлением речных пассажирских перевозок муниципальными катерами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4 422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4 378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  <a:tr h="5355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ru-RU" sz="1200" b="1" i="0" u="none" strike="noStrike" baseline="0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714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102 123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93,9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51" marR="3151" marT="315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35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87539" y="1204519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12594" y="96784"/>
            <a:ext cx="11426092" cy="912507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3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РАЙОНА «РАЗВИТИЕ ТРАНСПОРТНОГО ОБСЛУЖИВАНИЯ НАСЕЛЕНИЯ НА ТЕРРИТОРИИ ПСКОВСКОГО РАЙОНА»</a:t>
            </a:r>
            <a:endParaRPr lang="ru-RU" sz="23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11129"/>
              </p:ext>
            </p:extLst>
          </p:nvPr>
        </p:nvGraphicFramePr>
        <p:xfrm>
          <a:off x="1388732" y="1351878"/>
          <a:ext cx="10082335" cy="3811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002226" y="1121046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092" y="138024"/>
            <a:ext cx="11691816" cy="869688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«Управление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</a:t>
            </a:r>
            <a:r>
              <a:rPr lang="ru-RU" sz="1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8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179659"/>
              </p:ext>
            </p:extLst>
          </p:nvPr>
        </p:nvGraphicFramePr>
        <p:xfrm>
          <a:off x="42994" y="1402173"/>
          <a:ext cx="11957536" cy="4689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28808"/>
                <a:gridCol w="914400"/>
                <a:gridCol w="776377"/>
                <a:gridCol w="837951"/>
              </a:tblGrid>
              <a:tr h="796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21604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Псковского района "Управление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87 525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86 758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"Обеспечение функционирования администрации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62 645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62 208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"Функционирование администрации муниципального образования"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62 645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62 208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24006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оплате труда муниципальных служащих, лиц, замещающих выборные муниципальные должности, работников, занимающих должности, не отнесенные к должностям муниципальной службы и осуществляющих техническое обеспечение администрации района, работников, занятых обслуживанием администрации муниципального образования, обеспечения функций Администрации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47 452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47 227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Информирование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муниципального образования о деятельности органов местного самоуправления, основных направлениях социально-экономического развития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54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Доплаты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пенсиям муниципальным служащим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Оценка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недвижимости, признание прав регулирования отношений по муниципальной собственности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0802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Субсидии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организациям, осуществляющим производство и выпуск муниципального периодического издания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62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органов местного самоуправления в рамках основного мероприятия "Обеспечение функционирования администрации муниципального образования"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Гранты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лучшим работникам учреждений, осуществляющим деятельность на территории  муниципального образования "Псковский район"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Поощрение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молодым специалистам образовательных учреждений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8903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Выплата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 к трудовым пенсиям лицам, замещавшим должности в органах государственной власти и управления районов Псковской области и городов Псков и Великие Луки, должности в органах местного самоуправления до 13 марта 1997 года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государственных полномочий по сбору информации, необходимой для ведения регистра муниципальных нормативных правовых актов Псковской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комплексных кадастровых работ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2 486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"Обеспечение общего порядка и противодействие коррупции"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"Функционирование организаций, обеспечивающих выполнение части муниципальных функций"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государственных полномочий по созданию административных комиссий и определению перечня должностных лиц, уполномоченных составлять протоколы об административных правонарушениях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37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75105" y="1121549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07259" y="6168174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38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20" y="112142"/>
            <a:ext cx="11582400" cy="888521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«Управление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района»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177689"/>
              </p:ext>
            </p:extLst>
          </p:nvPr>
        </p:nvGraphicFramePr>
        <p:xfrm>
          <a:off x="176388" y="1430406"/>
          <a:ext cx="11834482" cy="4535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9151"/>
                <a:gridCol w="948906"/>
                <a:gridCol w="845389"/>
                <a:gridCol w="831036"/>
              </a:tblGrid>
              <a:tr h="796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5195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"Совершенствование, развитие бюджетного процесса и управление муниципальным долгом"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4 493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"Совершенствование и развитие бюджетного процесса"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4 493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4 300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54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Внедрение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программно-целевых принципов организации деятельности органов местного самоуправления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Обеспечение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эффективного управления муниципальными финансами, составления и организации исполнения бюджета муниципального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1 315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0802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Предоставление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дотаций на выравнивание бюджетной обеспеченности поселений из бюджета муниципального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62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программы "Социальная поддержка граждан и реализация демографической политики в муниципальном образовании"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20 385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"Социальная поддержка граждан и реализация демографической политики"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17 517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17 451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Осуществление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единовременной выплаты гражданам РФ, постоянно проживающим на территории муниципального образования, в связи с празднованием очередной годовщины Победы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0802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Выплата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лицам, удостоенным звания "Почетный гражданин муниципального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54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по адаптации социально значимых объектов к потребностям маломобильных групп населения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8903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Реализация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активной политики и дополнительных мероприятий в сфере занятости населения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Обеспечение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жилыми помещениями детей-сирот и детей, оставшихся без попечения родителей, лиц из числа детей-сирот и детей, оставшихся без попечения родителей, по договорам найма специализированных жилых помещений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350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реализацию мероприятий по адаптации социально значимых объектов к потребностям маломобильных групп населения за счет средств местного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Предоставление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жилых помещений детям-сиротам и детям, оставшимся без попечения родителей. лицам из их числа по договорам найма специализированных жилых помещений за счет средств областного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10 711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10 711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8101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Основное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 "Реализация органами местного самоуправления отдельных переданных государственных полномочий"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0802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первичного воинского учета органами местного самоуправления поселений, муниципальных и городских округов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162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Осуществление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полномочий по составлению (изменению) списков кандидатов в присяжные заседатели федеральных судов общей юрисдикции </a:t>
                      </a:r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РФ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  <a:tr h="3295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87 525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86 758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87" marR="1287" marT="1287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38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06094" y="1120359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1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5659" y="86265"/>
            <a:ext cx="11766431" cy="879894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РАЙОНА «УПРАВЛЕНИЕ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РАЙОНА»</a:t>
            </a:r>
            <a:endParaRPr lang="ru-RU" sz="18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184389"/>
              </p:ext>
            </p:extLst>
          </p:nvPr>
        </p:nvGraphicFramePr>
        <p:xfrm>
          <a:off x="1510851" y="1525549"/>
          <a:ext cx="9573724" cy="3799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39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01888" y="1133534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5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7323" y="1436147"/>
            <a:ext cx="114886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Межбюджетные трансферты (МБТ)</a:t>
            </a: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средства, предоставляемые одним бюджетом бюджетной системы Российской Федерации другому бюджету бюджетной системы Российской Федерации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Бюджетные ассигнования (БА) </a:t>
            </a:r>
            <a:endParaRPr lang="ru-RU" sz="1200" dirty="0">
              <a:solidFill>
                <a:prstClr val="black"/>
              </a:solidFill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предельные объемы денежных средств, предусмотренные в соответствующем финансовом году для исполнения бюджетных обязательств 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Бюджетные обязательства (БО) </a:t>
            </a:r>
            <a:endParaRPr lang="ru-RU" sz="1200" dirty="0">
              <a:solidFill>
                <a:prstClr val="black"/>
              </a:solidFill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расходные обязательства, подлежащие исполнению в соответствующем финансовом году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Главный распорядитель бюджетных средств (ГРБС) </a:t>
            </a:r>
            <a:endParaRPr lang="ru-RU" sz="1200" dirty="0">
              <a:solidFill>
                <a:prstClr val="black"/>
              </a:solidFill>
            </a:endParaRP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орган местного самоуправления, орган местной администрации, указанный в ведомственной структуре расходов бюджета, имеющие право распределять бюджетные ассигнования и лимиты бюджетных обязательств между получателями бюджетных средств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Получатель бюджетных средств (ПБС)</a:t>
            </a: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орган местного самоуправления, орган местной администрации, находящееся в ведении главного распорядителя бюджетных средств казенное учреждение, имеющие право на принятие и исполнение бюджетных обязательств от имени публично-правового образования за счет средств соответствующего бюджета</a:t>
            </a:r>
          </a:p>
          <a:p>
            <a:pPr lvl="0" algn="ctr"/>
            <a:r>
              <a:rPr lang="ru-RU" sz="1200" b="1" dirty="0">
                <a:solidFill>
                  <a:srgbClr val="FF0000"/>
                </a:solidFill>
              </a:rPr>
              <a:t>Остатки бюджетных средств на счете</a:t>
            </a:r>
          </a:p>
          <a:p>
            <a:pPr lvl="0" algn="ctr"/>
            <a:r>
              <a:rPr lang="ru-RU" sz="1200" dirty="0">
                <a:solidFill>
                  <a:prstClr val="black"/>
                </a:solidFill>
              </a:rPr>
              <a:t>средства, сформированные за счет остатков средств, образовавшихся на начало года после завершения операций по принятым обязательствам прошедшего года и экономии в расходах в текущем году. В соответствии с действующим законодательством изменение остатков средств на счетах по учету бюджета рассматривается как один из источников финансирования его дефицита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9846" y="166086"/>
            <a:ext cx="11426092" cy="8125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ПОНЯТИЯ, ИСПОЛЬЗУЕМЫЕ В БЮДЖЕТНОМ ПРОЦЕССЕ</a:t>
            </a:r>
            <a:endParaRPr lang="ru-RU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75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07" y="112144"/>
            <a:ext cx="11543323" cy="879894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Псковского района «Противодействие экстремизму и профилактика терроризма на территории муниципального образования </a:t>
            </a:r>
            <a:r>
              <a:rPr lang="ru-RU" sz="20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«Псковский </a:t>
            </a:r>
            <a:r>
              <a:rPr lang="ru-RU" sz="20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район</a:t>
            </a:r>
            <a:r>
              <a:rPr lang="ru-RU" sz="20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684911"/>
              </p:ext>
            </p:extLst>
          </p:nvPr>
        </p:nvGraphicFramePr>
        <p:xfrm>
          <a:off x="146437" y="1458013"/>
          <a:ext cx="11828217" cy="1647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5182"/>
                <a:gridCol w="897147"/>
                <a:gridCol w="715992"/>
                <a:gridCol w="879896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193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Псковского района "Противодействие экстремизму и профилактика терроризма на территории муниципального образования "Псковский район"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4 519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Подпрограмма муниципальной программы "Противодействие экстремизму и профилактика терроризма"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4 519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6412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Основное мероприятие "Противодействие экстремизму и профилактика терроризма"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4 519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824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Организационно-технические мероприятия по повышению уровня защищенности объектов, наиболее привлекательных для совершения террористических актов, проявлений экстремизма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5875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4 519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40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04770" y="1163675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754" y="3454401"/>
            <a:ext cx="11668369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МУНИЦИПАЛЬНОЙ ПРОГРАММЫ ПСКОВСКОГО РАЙОНА «ПРОТИВОДЕЙСТВИЕ ЭКСТРЕМИЗМУ И ПРОФИЛАКТИКА ТЕРРОРИЗМА НА ТЕРРИТОРИИ МУНИЦИПАЛЬНОГО ОБРАЗОВАНИЯ «ПСКОВСКИЙ РАЙОН» </a:t>
            </a:r>
            <a:endParaRPr lang="ru-RU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712012110"/>
              </p:ext>
            </p:extLst>
          </p:nvPr>
        </p:nvGraphicFramePr>
        <p:xfrm>
          <a:off x="1187937" y="4608563"/>
          <a:ext cx="8604739" cy="2015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106667" y="4377731"/>
            <a:ext cx="274145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</a:t>
            </a:r>
            <a:r>
              <a:rPr lang="ru-RU" sz="900" dirty="0" smtClean="0">
                <a:solidFill>
                  <a:prstClr val="black"/>
                </a:solidFill>
                <a:cs typeface="Times New Roman" pitchFamily="18" charset="0"/>
              </a:rPr>
              <a:t>графике </a:t>
            </a:r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2851B3-C251-43C6-9192-689BD9095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533" y="138023"/>
            <a:ext cx="11496431" cy="854015"/>
          </a:xfr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реализации муниципальной программы </a:t>
            </a:r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современной городской среды на территории Псковского района</a:t>
            </a:r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908927"/>
              </p:ext>
            </p:extLst>
          </p:nvPr>
        </p:nvGraphicFramePr>
        <p:xfrm>
          <a:off x="140676" y="1293363"/>
          <a:ext cx="11855938" cy="1517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0743"/>
                <a:gridCol w="871268"/>
                <a:gridCol w="815159"/>
                <a:gridCol w="898768"/>
              </a:tblGrid>
              <a:tr h="464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59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"Формирование современной городской среды на территории Псковского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5630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Подпрограмма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"Формирование современной городской среды"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2504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Региональный </a:t>
                      </a:r>
                      <a:r>
                        <a:rPr lang="ru-RU" sz="1100" b="1" i="0" u="none" strike="noStrike" dirty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"Формирование комфортной городской среды"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15C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15C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79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поддержку государственных программ субъектов Российской Федерации и муниципальных программ формирования современной городской среды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  <a:tr h="16120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11 394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9" marR="8929" marT="8929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09D2392-587E-4EBA-8745-F2B3A884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8589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41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087539" y="1062531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754" y="2987209"/>
            <a:ext cx="1181686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ИСПОЛНЕНИЯ МУНИЦИПАЛЬНОЙ ПРОГРАММЫ «ФОРМИРОВАНИЕ СОВРЕМЕННОЙ ГОРОДСКОЙ СРЕДЫ НА ТЕРРИТОРИИ ПСКОВСКОГО РАЙОНА»</a:t>
            </a:r>
            <a:endParaRPr lang="ru-RU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335621720"/>
              </p:ext>
            </p:extLst>
          </p:nvPr>
        </p:nvGraphicFramePr>
        <p:xfrm>
          <a:off x="750277" y="4314092"/>
          <a:ext cx="10816492" cy="234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9142960" y="4142627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3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6430" y="147902"/>
            <a:ext cx="11414011" cy="83551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Непрограммные расходы МО «Псковский район»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912748"/>
              </p:ext>
            </p:extLst>
          </p:nvPr>
        </p:nvGraphicFramePr>
        <p:xfrm>
          <a:off x="438768" y="1464049"/>
          <a:ext cx="11406564" cy="3080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38145"/>
                <a:gridCol w="923026"/>
                <a:gridCol w="750498"/>
                <a:gridCol w="794895"/>
              </a:tblGrid>
              <a:tr h="2488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0156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69 003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66 156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0156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Непрограммные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69 003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66 156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7265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Непрограммные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65 915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63 201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93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Резервный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Правительства Псковской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3 631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21596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Резервный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администрации муниципального района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992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исполнение судебных актов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7265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защиту населения и территорий от чрезвычайных ситуаций, осуществляемые за счет средств резервных фондов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7265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проведение выборов в органы местного самоуправления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20419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Обеспечение </a:t>
                      </a:r>
                      <a:r>
                        <a:rPr lang="ru-RU" sz="1100" b="1" i="0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 МКУ ПР "ЦЕНТР ОКАЗАНИЯ УСЛУГ"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43 091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43 058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9494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поощрение муниципальных управленческих команд за достижение показателей деятельности органов исполнительной власти Псковской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459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оплате труда по Председателю Собрания депутатов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32457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оплате труда и обеспечение функций муниципальных органов аппарата Собрания депутатов,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  <a:tr h="174478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69 003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66 156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8" marR="5078" marT="5078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19907" y="1136762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01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0267" y="193812"/>
            <a:ext cx="11746523" cy="81724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НЕПРОГРАММНЫХ РАСХОДОВ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561414"/>
              </p:ext>
            </p:extLst>
          </p:nvPr>
        </p:nvGraphicFramePr>
        <p:xfrm>
          <a:off x="848213" y="1419644"/>
          <a:ext cx="10362955" cy="4207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25335" y="1188812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8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403146"/>
              </p:ext>
            </p:extLst>
          </p:nvPr>
        </p:nvGraphicFramePr>
        <p:xfrm>
          <a:off x="342583" y="1440863"/>
          <a:ext cx="11703538" cy="48290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26337"/>
                <a:gridCol w="1345721"/>
                <a:gridCol w="974785"/>
                <a:gridCol w="785004"/>
                <a:gridCol w="771691"/>
              </a:tblGrid>
              <a:tr h="133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НПА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477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части родительской платы за присмотр и уход за детьми, осваивающими образовательные программы дошкольного образования</a:t>
                      </a:r>
                    </a:p>
                  </a:txBody>
                  <a:tcPr marL="9525" marR="9525" marT="9525" marB="0">
                    <a:noFill/>
                  </a:tcPr>
                </a:tc>
                <a:tc rowSpan="17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Собрания депутатов Псковского района 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декабря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 бюджете муниципального образования «Псковский район» на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и на плановый период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годов" (в редакции 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27.04.2023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19.06.2023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28.09.2023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26.12.2023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102)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77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части родительской платы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1 881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3096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оплате коммунальных услуг работникам, проживающим и работающим в сельских населенных пунктах, рабочих поселках (поселках городского типа)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2 044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77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 по муниципальным бюджетным дошкольным образовательным учреждениям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3857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выплаты именных стипендий учащимся образовательных учреждений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3096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оплате коммунальных услуг работникам, проживающим и работающим в сельских населенных пунктах, рабочих поселках (поселках городского типа)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2 062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77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 по муниципальным бюджетным общеобразовательным учреждениям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241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обеспечение оздоровления и отдыха детей в каникулярное время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по оплате коммунальных услуг работникам, проживающим и работающим в сельских населенных пунктах, рабочих поселках (поселках городского типа)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579">
                <a:tc v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01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социальных гарантий, предоставляемых педагогическим работникам образовательных учреждений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коммунальных услуг работникам культуры, проживающим и работающим в сельских населенных пунктах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471">
                <a:tc v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 сельскохозяйственного года, подготовка и проведение мероприятий, посвященных профессиональному празднику "День работника сельского хозяйства и перерабатывающей промышленности"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771">
                <a:tc v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77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сельскохозяйственной ярмарки, конкурса лучшего по профессии и привлечение молодых специалистов в агропромышленный комплекс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77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"Разработка комплекса мер социальной поддержки граждан, участвующих в составе добровольных народных дружин в защите Государственной границы"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2FAA489-1CE0-4C0C-9A6C-7C729AC9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E4EB6E89-BA87-4003-BD23-6BDF40F3EBED}" type="slidenum">
              <a:rPr lang="ru-RU" smtClean="0"/>
              <a:pPr/>
              <a:t>44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262BEBD5-D6C4-4373-8370-0E26C1FFC150}"/>
              </a:ext>
            </a:extLst>
          </p:cNvPr>
          <p:cNvSpPr txBox="1">
            <a:spLocks/>
          </p:cNvSpPr>
          <p:nvPr/>
        </p:nvSpPr>
        <p:spPr>
          <a:xfrm>
            <a:off x="187569" y="162562"/>
            <a:ext cx="11730893" cy="5436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</a:t>
            </a: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социальное </a:t>
            </a:r>
            <a:r>
              <a:rPr lang="ru-RU" sz="2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и иные выплаты </a:t>
            </a:r>
            <a:r>
              <a:rPr lang="ru-RU" sz="2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населению</a:t>
            </a:r>
            <a:endParaRPr lang="ru-RU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93036" y="108006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07258" y="6325818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07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026" y="319177"/>
            <a:ext cx="11582400" cy="552091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lvl="0">
              <a:spcBef>
                <a:spcPts val="0"/>
              </a:spcBef>
            </a:pPr>
            <a:r>
              <a:rPr lang="ru-RU" sz="2600" b="1" cap="none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Информация о расходах бюджета на социальное обеспечение и иные выплаты </a:t>
            </a:r>
            <a:r>
              <a:rPr lang="ru-RU" sz="2600" b="1" cap="none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населению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681163"/>
              </p:ext>
            </p:extLst>
          </p:nvPr>
        </p:nvGraphicFramePr>
        <p:xfrm>
          <a:off x="449532" y="1397164"/>
          <a:ext cx="11446294" cy="2962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14242"/>
                <a:gridCol w="1664898"/>
                <a:gridCol w="879894"/>
                <a:gridCol w="759124"/>
                <a:gridCol w="828136"/>
              </a:tblGrid>
              <a:tr h="133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НПА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477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по развитию и совершенствованию института добровольных дружин</a:t>
                      </a:r>
                    </a:p>
                  </a:txBody>
                  <a:tcPr marL="9525" marR="9525" marT="9525" marB="0"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Собрания депутатов Псковского района 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декабря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"О бюджете муниципального образования «Псковский район» на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и на плановый период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годов" (в редакции 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27.04.2023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19.06.2023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28.09.2023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26.12.2023 </a:t>
                      </a:r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102)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477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реализацию мероприятий по развитию и совершенствованию института добровольных дружин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9238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пенсиям муниципальным служащим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8477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лучшим работникам учреждений, осуществляющим деятельность на территории  муниципального образования "Псковский район"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3857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Поощрение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молодым специалистам образовательных учреждений Псковского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32335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 к трудовым пенсиям лицам, замещавшим должности в органах государственной власти и управления районов Псковской области и городов Псков и Великие Луки, должности в органах местного самоуправления до 13 марта 1997 года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277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единовременной выплаты гражданам РФ, постоянно проживающим на территории муниципального образования, в связи с празднованием очередной годовщины Победы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3857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лицам, удостоенным звания "Почетный гражданин муниципального района"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13857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администрации муниципального района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  <a:tr h="48453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b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15 309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15 122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11" marR="1811" marT="181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45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296554" y="1166332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47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113" y="220282"/>
            <a:ext cx="11551139" cy="918405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ИСПОЛНЕНИЯ РАСХОДОВ НА СОЦИАЛЬНОЕ ОБЕСПЕЧЕНИЕ И ИНЫЕ ВЫПЛАТЫ НАСЕЛЕНИЮ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488178"/>
              </p:ext>
            </p:extLst>
          </p:nvPr>
        </p:nvGraphicFramePr>
        <p:xfrm>
          <a:off x="992554" y="1431763"/>
          <a:ext cx="10535137" cy="3747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74440" y="1092245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2955" y="172528"/>
            <a:ext cx="11418276" cy="810883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товаров, работ, услуг в целях капитального ремонта государственного (муниципального)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397377"/>
              </p:ext>
            </p:extLst>
          </p:nvPr>
        </p:nvGraphicFramePr>
        <p:xfrm>
          <a:off x="198409" y="1295014"/>
          <a:ext cx="11863100" cy="4781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38796"/>
                <a:gridCol w="913343"/>
                <a:gridCol w="781611"/>
                <a:gridCol w="829350"/>
              </a:tblGrid>
              <a:tr h="4568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6324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области физической культуры и спорта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189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создание и модернизацию объектов спортивной инфраструктуры муниципальной собственности для занятий физической культурой и спортом за счет средств местного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25 316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8825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устройство основания и монтаж спортивно-технологического оборудования для создания или модернизации физкультурно-оздоровительных комплексов открытого типа и (или) физкультурно-оздоровительных комплексов со спортивными залами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2 935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7125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устройство основания и монтаж спортивно-технологического оборудования для создания или модернизации физкультурно-оздоровительных комплексов открытого типа и (или) физкультурно-оздоровительных комплексов со спортивными залами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3 892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7218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прокладку кабельной сети электроснабжения в п. "Борисов ручей"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3747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бурение скважин на воду, установка водоразборных колонок, колодцев, ремонт и обслуживание сетей водоснабжения, водоотведения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7085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инициатив в рамках проекта "Светлая страна" ТОС "Борисов ручей"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строительство станции очистки питьевой воды д. Череха, д. Родина, д. Середка Псковского района в рамках реализации мероприятий международного проекта "Экономически и экологически устойчивый регион Чудского озера - 2", в т.ч. ПИР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реализацию мероприятий индивидуальных программ социально-экономического развития субъектов РФ в части строительства и жилищно-коммунального хозяйства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110 371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109 667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строительство станции очистки питьевой воды в д. Череха Псковского района, пуско-наладочные работы и работы по благоустройству в рамках реализации мероприятий международного проекта "Экономически и экологически устойчивый регион Чудского озера - 2" ("Россия - Эстония")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разработку проектно-сметной документации на строительство станции очистки питьевой воды в рамках международного проекта "Экономически и экологически устойчивый регион Чудского озера - 2" ("Россия - Эстония")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развитие институтов территориального общественного самоуправления и поддержку проектов местных инициатив в рамках проекта "Светлая страна" ТОС "Борисов ручей"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6533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строительство и реконструкцию (модернизацию) объектов питьевого водоснабжения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48 382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48 381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строительство причала д. Толбица, приобретение трех понтонных причалов (д. Толбица, о. Залита, о. Белов) и ангара для хранения, в рамках реализации мероприятий международного проекта "Экономически и экологически устойчивый регион Чудского озера 2", за счет средств областного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47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336083" y="1064182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07258" y="6168461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8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5591" y="138023"/>
            <a:ext cx="11582400" cy="8382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Закупка товаров, работ, услуг в целях капитального ремонта государственного (муниципального) имущества</a:t>
            </a:r>
            <a:endParaRPr lang="ru-RU" sz="24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711817"/>
              </p:ext>
            </p:extLst>
          </p:nvPr>
        </p:nvGraphicFramePr>
        <p:xfrm>
          <a:off x="406400" y="1554163"/>
          <a:ext cx="11584316" cy="26984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19334"/>
                <a:gridCol w="891879"/>
                <a:gridCol w="763243"/>
                <a:gridCol w="809860"/>
              </a:tblGrid>
              <a:tr h="4568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строительство причала в д. Толбица, приобретение трех плавучих понтонных причалов (д. Толбица, о. Залита, о. Белов), понижающего понтонного причала и ангара для хранения в рамках реализации мероприятий международного проекта "Экономически и экологически устойчивый регион Чудского озера - 2" ("Россия - Эстония")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Дорожная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деятельность, а также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дорожную деятельность, а также на капитальный ремонт и ремонт дворовых территорий многоквартирных домов, проездов к дворовым территориям многоквартирных домов населенных пунктов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жилыми помещениями детей-сирот и детей, оставшихся без попечения родителей, лиц из числа детей-сирот и детей, оставшихся без попечения родителей, по договорам найма специализированных жилых помещений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5 346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25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жилых помещений детям-сиротам и детям, оставшимся без попечения родителей. лицам из их числа по договорам найма специализированных жилых помещений за счет средств областного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10 711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10 711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2590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 администрации муниципального района в рамках непрограммного направления деятельности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  <a:tr h="155645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224 838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217 257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25" marR="5125" marT="51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32566" y="1280894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02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9507" y="214383"/>
            <a:ext cx="11543323" cy="79490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B050"/>
                </a:solidFill>
                <a:effectLst/>
              </a:rPr>
              <a:t>ДИНАМИКА ИСПОЛНЕНИЯ ЗАКУПКИ ТОВАРОВ, РАБОТ, УСЛУГ В ЦЕЛЯХ КАПИТАЛЬНОГО РЕМОНТА ГОСУДАРСТВЕННОГО (МУНИЦИПАЛЬНОГО) ИМУЩЕСТВА</a:t>
            </a:r>
            <a:endParaRPr lang="ru-RU" sz="2400" b="1" dirty="0">
              <a:solidFill>
                <a:srgbClr val="00B050"/>
              </a:solidFill>
              <a:effectLst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48604"/>
              </p:ext>
            </p:extLst>
          </p:nvPr>
        </p:nvGraphicFramePr>
        <p:xfrm>
          <a:off x="1035171" y="1351832"/>
          <a:ext cx="10541478" cy="3832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49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19118" y="1121000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5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42EA36-1BF3-407E-A744-F615F6D3E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77638"/>
            <a:ext cx="11623675" cy="943899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исполнения бюджета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«Псковский район»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C06C6BA-EE92-48BE-B128-913A4A2B1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3" y="5466493"/>
            <a:ext cx="11623675" cy="1092394"/>
          </a:xfrm>
          <a:gradFill flip="none" rotWithShape="1">
            <a:gsLst>
              <a:gs pos="14000">
                <a:srgbClr val="5E9EFF">
                  <a:alpha val="65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2400000" scaled="0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итогам года сложился 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дефицит </a:t>
            </a:r>
            <a:r>
              <a:rPr 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бюджета, который составил 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36 520 тысяч рублей.</a:t>
            </a: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заимствования в </a:t>
            </a:r>
            <a:r>
              <a:rPr 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</a:t>
            </a:r>
            <a:r>
              <a:rPr 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 не привлекались, муниципальные гарантии не предоставлялись.</a:t>
            </a:r>
          </a:p>
          <a:p>
            <a:pPr marL="0" indent="0" algn="ctr">
              <a:buNone/>
            </a:pPr>
            <a:r>
              <a:rPr lang="ru-RU" alt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Муниципальный долг в </a:t>
            </a:r>
            <a:r>
              <a:rPr lang="ru-RU" altLang="ru-RU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году </a:t>
            </a:r>
            <a:r>
              <a:rPr lang="ru-RU" altLang="ru-RU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отсутствовал.</a:t>
            </a: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6C5054A-9DCF-4C6C-B532-D67824CCB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11700" y="6549292"/>
            <a:ext cx="2743200" cy="308708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C6F7F59-BFCE-43EB-8468-DCDDB17B579E}"/>
              </a:ext>
            </a:extLst>
          </p:cNvPr>
          <p:cNvSpPr/>
          <p:nvPr/>
        </p:nvSpPr>
        <p:spPr>
          <a:xfrm>
            <a:off x="284163" y="1153306"/>
            <a:ext cx="11623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Бюджет </a:t>
            </a:r>
            <a:r>
              <a:rPr lang="ru-RU" sz="2000" b="1" i="1" dirty="0" smtClean="0"/>
              <a:t>МО «Псковский район» </a:t>
            </a:r>
            <a:r>
              <a:rPr lang="ru-RU" sz="2000" b="1" i="1" dirty="0"/>
              <a:t>на </a:t>
            </a:r>
            <a:r>
              <a:rPr lang="ru-RU" sz="2000" b="1" i="1" dirty="0" smtClean="0"/>
              <a:t>2023 </a:t>
            </a:r>
            <a:r>
              <a:rPr lang="ru-RU" sz="2000" b="1" i="1" dirty="0"/>
              <a:t>год </a:t>
            </a:r>
            <a:r>
              <a:rPr lang="ru-RU" sz="2000" b="1" i="1" dirty="0" smtClean="0"/>
              <a:t>был </a:t>
            </a:r>
            <a:r>
              <a:rPr lang="ru-RU" sz="2000" b="1" i="1" dirty="0"/>
              <a:t>утвержден решением </a:t>
            </a:r>
            <a:r>
              <a:rPr lang="ru-RU" sz="2000" b="1" i="1" dirty="0" smtClean="0"/>
              <a:t>Собрания депутатов Псковского района 27 </a:t>
            </a:r>
            <a:r>
              <a:rPr lang="ru-RU" sz="2000" b="1" i="1" dirty="0"/>
              <a:t>декабря </a:t>
            </a:r>
            <a:r>
              <a:rPr lang="ru-RU" sz="2000" b="1" i="1" dirty="0" smtClean="0"/>
              <a:t>2022 </a:t>
            </a:r>
            <a:r>
              <a:rPr lang="ru-RU" sz="2000" b="1" i="1" dirty="0"/>
              <a:t>года № </a:t>
            </a:r>
            <a:r>
              <a:rPr lang="ru-RU" sz="2000" b="1" i="1" dirty="0" smtClean="0"/>
              <a:t>23.</a:t>
            </a:r>
            <a:endParaRPr lang="ru-RU" sz="2000" b="1" i="1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EF9B7FA9-B487-4703-8345-D85D72226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723657"/>
              </p:ext>
            </p:extLst>
          </p:nvPr>
        </p:nvGraphicFramePr>
        <p:xfrm>
          <a:off x="258669" y="1994545"/>
          <a:ext cx="11649169" cy="341028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651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8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10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29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59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25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3086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0292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5147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Параметры бюджета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Исполнение бюджета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Выполнение плановых назначений</a:t>
                      </a: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35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1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Первоначальный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(№ 23 от 27.12.2022)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</a:p>
                    <a:p>
                      <a:pPr algn="ctr"/>
                      <a:endPara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(№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102 от 26.12.2023)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первоначальному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бюджету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(№ 23 от 27.12.2022)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уточненному плану </a:t>
                      </a:r>
                      <a:endPara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(№ 102 от 26.12.2023) 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18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абсолютные значения</a:t>
                      </a: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абсолютные значения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6907806"/>
                  </a:ext>
                </a:extLst>
              </a:tr>
              <a:tr h="57483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910 316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1 147 366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167 209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256 893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128,3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19 843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101,7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071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978 710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1 238 393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1 203 729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225 019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123,0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- 34 664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97,2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989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Дефицит «-» / Профицит «+»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- 68 394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91 027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- 36 520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Прямоугольник 7">
            <a:extLst>
              <a:ext uri="{FF2B5EF4-FFF2-40B4-BE49-F238E27FC236}">
                <a16:creationId xmlns:a16="http://schemas.microsoft.com/office/drawing/2014/main" xmlns="" id="{C12548DC-438E-4905-AB84-21DF84FD9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3" y="1763713"/>
            <a:ext cx="116490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57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9847" y="172528"/>
            <a:ext cx="11488615" cy="851287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 бюджетным, автономным учреждениям и иным некоммерческим </a:t>
            </a:r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</a:t>
            </a:r>
            <a:endParaRPr lang="ru-RU" sz="24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960738"/>
              </p:ext>
            </p:extLst>
          </p:nvPr>
        </p:nvGraphicFramePr>
        <p:xfrm>
          <a:off x="312616" y="1312985"/>
          <a:ext cx="11729859" cy="4834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57595"/>
                <a:gridCol w="854015"/>
                <a:gridCol w="759125"/>
                <a:gridCol w="759124"/>
              </a:tblGrid>
              <a:tr h="542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289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мероприятия "Дошкольное образование" муниципальной программы "Развитие образования, молодежной политики, физической культуры и спорта в муниципальном образовании"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47 912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45 271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4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части родительской платы за присмотр и уход за детьми, осваивающими образовательные программы дошкольного образования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4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питания детей в дошкольных учреждениях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57756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создание условий для осуществления присмотра и ухода за осваивающими образовательные программы дошкольного образования в организациях, осуществляющих образовательную деятельность,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детьми военнослужащих и (или) сотрудников, принимающих участие в специальной военной операции, а также детьми граждан Российской Федерации, призванных на военную службу по мобилизации, детьми военнослужащих и (или) сотрудников, погибших (умерших) в ходе специальной военной операции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32498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124 466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124 466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19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части родительской платы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35077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воспитание и обучение детей-инвалидов в муниципальных дошкольных учреждениях по муниципальным бюджетным дошкольным образовательным учреждениям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289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создание условий для осуществления присмотра и ухода за детьми-инвалидами, детьми-сиротами и детьми, оставшимися без попечения родителей, детьми с туберкулезной интоксикацией, детьми граждан Российской Федерации, призванных на военную службу по мобилизации, а также за детьми военнослужащих, принимающих участие в специальной военной операции,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4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деятельности (оказание услуг) муниципальных учреждений в рамках основного мероприятия "Общее образование" муниципальной программы "Развитие образования, молодежной политики. физической культуры и спорта в муниципальном образовании"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71 627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69 138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4513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Организации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питания учащихся с ограниченными возможностями здоровья и обучающихся из числа инвалидов (детей-инвалидов) без статуса ОВЗ в общеобразовательных учреждениях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50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039565" y="1042937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99709" y="6223461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52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576724"/>
              </p:ext>
            </p:extLst>
          </p:nvPr>
        </p:nvGraphicFramePr>
        <p:xfrm>
          <a:off x="211015" y="1384789"/>
          <a:ext cx="11809046" cy="44938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07438"/>
                <a:gridCol w="902441"/>
                <a:gridCol w="735836"/>
                <a:gridCol w="763331"/>
              </a:tblGrid>
              <a:tr h="177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сети организаций общего, дополнительного и профессионального образования детей в соответствии с требованиями ФГОС и СанПин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3 766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организации питания в муниципальных общеобразовательных учреждениях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4 751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предоставление педагогическим работникам муниципальных образовательных организаций дополнительной поддержки на бесплатное посещение культурно-массовых мероприятий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151 948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151 948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выплату вознаграждения за выполнение функций классного руководителя педагогическим работникам муниципальных образовательных учреждений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2 286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2 286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осуществление государственных полномочий по выплате компенсации педагогическим работникам за работу по подготовке и проведению государственной итоговой аттестации по образовательным программам основного общего и среднего общего образования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выплату ежемесячного денежного вознаграждения за классное руководство педагогическим работникам муниципальных общеобразовательных учреждений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14 608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13 954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организации бесплатного горячего питания обучающихся, получающих начальное общее образование в муниципальных образовательных организациях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14 962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реализацию мероприятий по модернизации школьных систем образования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40 030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26614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 на развитие сети организаций общего, дополнительного и профессионального образования детей в соответствии с требованиями ФГОС и СанПин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 на мероприятия по организации питания в муниципальных общеобразовательных учреждениях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расходов на предоставление педагогическим работникам муниципальных образовательных организаций дополнительной поддержки на бесплатное посещение культурно-массовых мероприятий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Организация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и обеспечение оздоровления и отдыха детей в каникулярное время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Проведение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1015" y="114719"/>
            <a:ext cx="11809047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400" b="1" cap="all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Предоставление субсидий бюджетным, автономным учреждениям и иным некоммерческим организациям</a:t>
            </a:r>
            <a:endParaRPr lang="ru-RU" sz="2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13147" y="111925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99709" y="6223461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1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280" y="388189"/>
            <a:ext cx="11582400" cy="577969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7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 бюджетным, автономным учреждениям и иным некоммерческим организациям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793224"/>
              </p:ext>
            </p:extLst>
          </p:nvPr>
        </p:nvGraphicFramePr>
        <p:xfrm>
          <a:off x="300228" y="1350090"/>
          <a:ext cx="11538344" cy="46705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2964"/>
                <a:gridCol w="864989"/>
                <a:gridCol w="759125"/>
                <a:gridCol w="831266"/>
              </a:tblGrid>
              <a:tr h="177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проведение текущего и капитального ремонта, приобретение оборудования в рамках основного мероприятия "Проведение ремонтов, приобретение оборудования и уплата налогов" муниципальной программы "Развитие образования, молодежной политики и физической культуры и спорта в муниципальном образовании"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46 994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46 994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уплату налогов в рамках основного мероприятия "Проведение ремонтов, приобретение оборудования и уплата налогов" муниципальной программы "Развитие образования, молодежной политики и физической культуры и спорта в муниципальном образовании"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10 637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профилактике безнадзорности и правонарушений среди несовершеннолетних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организацию трудоустройства несовершеннолетних граждан в возрасте от 14 до 18 лет в свободное от учебы время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Мероприятия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по осуществлению антинаркотической пропаганды и антинаркотического просвещения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обеспечение деятельности (оказание услуг) муниципальных учреждений в рамках основного мероприятия "Дополнительное образование" муниципальной программы "Развитие образования, молодежной политики. физической культуры и спорта в муниципальном образовании"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29 711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обеспечение государственных гарантий реализации прав на получение общедоступного и бесплатного дошкольного образования в дошкольных образовательных организациях, начального общего, основного общего, среднего общего образования, дополнительного образования детей в общеобразовательных организациях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4 652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4 652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области физической культуры и спорта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реализацию мероприятий в рамках основного мероприятия "Обеспечение мер, направленных на привлечение жителей области к регулярным занятиям физической культурой и спортом"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по расходам на реализацию мероприятий в рамках основного мероприятия "Обеспечение мер, направленных на привлечение жителей области к регулярным занятиям физической культурой и спортом"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патриотической направленности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области молодежной политики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Поощрение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победителей конкурса молодежных проектов "Есть идея" в Псковском районе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обеспечение деятельности (оказание услуг) муниципальных учреждений в рамках основного мероприятия "Развитие системы культурно - досугового обслуживания населения"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64 325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64 285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Модернизация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(ремонтные работы, приобретение оборудования) сети муниципальных учреждений культуры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13147" y="111925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99708" y="6108045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87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280" y="388189"/>
            <a:ext cx="11582400" cy="577969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7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субсидий бюджетным, автономным учреждениям и иным некоммерческим организациям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178293"/>
              </p:ext>
            </p:extLst>
          </p:nvPr>
        </p:nvGraphicFramePr>
        <p:xfrm>
          <a:off x="300228" y="1350090"/>
          <a:ext cx="11538344" cy="21059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82964"/>
                <a:gridCol w="864989"/>
                <a:gridCol w="759125"/>
                <a:gridCol w="831266"/>
              </a:tblGrid>
              <a:tr h="1776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обеспечение развития и укрепления материально-технической базы муниципальных домов культуры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1 971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развитие сети учреждений культурно-досугового типа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14 876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14 876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на государственную поддержку отрасли культуры (в рамках федерального проекта "Творческие люди")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Мероприятия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по гражданской обороне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Проведение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мероприятий по профилактике правонарушений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519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Проведение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мероприятий по безопасности дорожного движения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17763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Организационно-технические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по повышению уровня защищенности объектов, наиболее привлекательных для совершения террористических актов, проявлений экстремизма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Резервный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/>
                        </a:rPr>
                        <a:t>фонд Правительства Псковской области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  <a:tr h="891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689 027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676 649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1" marR="941" marT="941" marB="0" anchor="ctr">
                    <a:noFill/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53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13147" y="1119258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89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2143" y="124065"/>
            <a:ext cx="11426093" cy="885226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ПРЕДОСТАВЛЕНИЯ СУБСИДИЙ БЮДЖЕТНЫМ, АВТОНОМНЫМ УЧРЕЖДЕНИЯМ И ИНЫМ НЕКОММЕРЧЕСКИМ ОРГАНИЗАЦИЯМ</a:t>
            </a:r>
            <a:endParaRPr lang="ru-RU" sz="24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119743"/>
              </p:ext>
            </p:extLst>
          </p:nvPr>
        </p:nvGraphicFramePr>
        <p:xfrm>
          <a:off x="1773777" y="1580109"/>
          <a:ext cx="8534400" cy="4089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209977" y="1170325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89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3683" y="230014"/>
            <a:ext cx="11602528" cy="69315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Капитальные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вложения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193704"/>
              </p:ext>
            </p:extLst>
          </p:nvPr>
        </p:nvGraphicFramePr>
        <p:xfrm>
          <a:off x="345652" y="1447294"/>
          <a:ext cx="11543321" cy="3319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03790"/>
                <a:gridCol w="845388"/>
                <a:gridCol w="724619"/>
                <a:gridCol w="769524"/>
              </a:tblGrid>
              <a:tr h="1191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536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выкуп и капитальный ремонт нежилого помещения в дер. Писковичи для организации дополнительных групп детского сада "Рябинушка", в т.ч. ПИР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2 261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9558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сети организаций общего, дополнительного и профессионального образования детей в соответствии с требованиями ФГОС и СанПин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6 871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28938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развитие сети организаций общего, дополнительного и профессионального образования детей в соответствии с требованиями ФГОС и СанПин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31370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обновление материально-технической базы для организации учебно-исследовательской, научно-практической, творческой деятельности, занятий физической культурой и спортом в образовательных организациях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28938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субсидий местным бюджетам на реализацию инициативных проектов ("Капитальный ремонт здания для размещения Туристическо-краеведческого центра на о. Залита")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1 861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33072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за счет субсидий местным бюджетам на реализацию инициативных проектов ("Капитальный ремонт здания для размещения Туристическо-краеведческого центра на о. Залита")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26353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инициативных платежей на реализацию инициативных проектов ("Капитальный ремонт здания для размещения Туристическо-краеведческого центра на о. Залита")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2402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сети учреждений культурно-досугового типа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4 175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4 175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7777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по благоустройству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16390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капитальный и текущий ремонт муниципального жилищного фонда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  <a:tr h="41341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20 903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18 714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2" marR="2432" marT="2432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55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63548" y="1153996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2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5067" y="213794"/>
            <a:ext cx="11433907" cy="640221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НА КАПИТАЛЬНЫЕ ВЛОЖЕНИЯ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6756"/>
              </p:ext>
            </p:extLst>
          </p:nvPr>
        </p:nvGraphicFramePr>
        <p:xfrm>
          <a:off x="743568" y="1334477"/>
          <a:ext cx="10456985" cy="4270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17519" y="1103645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68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5566" y="144782"/>
            <a:ext cx="11074400" cy="666101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трансферты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233862"/>
              </p:ext>
            </p:extLst>
          </p:nvPr>
        </p:nvGraphicFramePr>
        <p:xfrm>
          <a:off x="336061" y="1340479"/>
          <a:ext cx="11594271" cy="3072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6731"/>
                <a:gridCol w="897148"/>
                <a:gridCol w="802256"/>
                <a:gridCol w="828136"/>
              </a:tblGrid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3746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комплекса мероприятий по ликвидации очагов сорного растения борщевик Сосновского на землях населенных пунктов, находящихся в муниципальной собственности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374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на реализацию комплекса мероприятий по ликвидации очагов сорного растения борщевик Сосновского на землях населенных пунктов, находящихся в муниципальной собственности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615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бурение скважин на воду, установка водоразборных колонок, колодцев, ремонт и обслуживание сетей водоснабжения, водоотведения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3746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мероприятия в области охраны окружающей среды в рамках поступлений по экологическим платежам в бюджет муниципального образования по Закону 7-ФЗ "Об охране окружающей среды"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1 006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2115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развитие институтов территориального общественного самоуправления и поддержку проектов местных инициатив за счет средств местного бюджета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1 532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34917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автомобильных дорог общего пользования местного значения  и сооружений на них, нацеленное на обеспечение их проезжаемости и безопасности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9576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дотаций на выравнивание бюджетной обеспеченности поселений из бюджета муниципального района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2 723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4066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</a:t>
                      </a:r>
                      <a:r>
                        <a:rPr lang="ru-RU" sz="1100" b="1" i="0" u="none" strike="noStrike" dirty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 активной политики и дополнительных мероприятий в сфере занятости населения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007E3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007E3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7053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осуществление первичного воинского учета органами местного самоуправления поселений, муниципальных и городских округов</a:t>
                      </a:r>
                    </a:p>
                  </a:txBody>
                  <a:tcPr marL="9525" marR="9525" marT="952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2 761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  <a:tr h="187569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12 306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12 224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2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64" marR="4264" marT="4264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57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070826" y="1109645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30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465" y="183662"/>
            <a:ext cx="11543324" cy="60996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МЕЖБЮДЖЕТНЫХ ТРАНСФЕРТОВ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305924"/>
              </p:ext>
            </p:extLst>
          </p:nvPr>
        </p:nvGraphicFramePr>
        <p:xfrm>
          <a:off x="1360488" y="1555262"/>
          <a:ext cx="10143758" cy="4612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58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25334" y="1211246"/>
            <a:ext cx="274145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графике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51156C46-1652-4ECD-BB9D-9958746BA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323" y="185558"/>
            <a:ext cx="11473868" cy="83563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 «Псковский район» по </a:t>
            </a: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разделам, подразделам классификации расходов бюджетов 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64395"/>
              </p:ext>
            </p:extLst>
          </p:nvPr>
        </p:nvGraphicFramePr>
        <p:xfrm>
          <a:off x="224287" y="1367436"/>
          <a:ext cx="11714670" cy="4753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53555"/>
                <a:gridCol w="612475"/>
                <a:gridCol w="672860"/>
                <a:gridCol w="879895"/>
                <a:gridCol w="776377"/>
                <a:gridCol w="819508"/>
              </a:tblGrid>
              <a:tr h="1559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ОБЩЕГОСУДАРСТВЕННЫЕ ВОПРОСЫ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123 581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119 969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2239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высшего должностного лица субъекта Российской Федерации и муниципального образования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2 991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2 961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2039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3 088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2039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субъектов Российской Федерации, местных администраций</a:t>
                      </a:r>
                      <a:endParaRPr lang="ru-RU" sz="1100" b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50 576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50 273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Судебная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8159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проведения выборов и референдумов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фонды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1 452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63 434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61 739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НАЦИОНАЛЬНАЯ ОБОРОНА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8159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вневойсковая подготовка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1759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НАЦИОНАЛЬНАЯ БЕЗОПАСНОСТЬ И ПРАВООХРАНИТЕЛЬНАЯ ДЕЯТЕЛЬНОСТЬ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7 166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7 142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Гражданская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6319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</a:t>
                      </a:r>
                      <a:r>
                        <a:rPr lang="ru-RU" sz="11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2239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национальной безопасности и правоохранительной деятельности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866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5 843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НАЦИОНАЛЬНАЯ ЭКОНОМИКА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115 984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109 097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Общеэкономические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 и рыболовство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4 566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4 382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 (дорожные фонды)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103 810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97 264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национальной экономики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2 845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ЖИЛИЩНО-КОММУНАЛЬНОЕ ХОЗЯЙСТВО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211 365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202 528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9 779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295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178 297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173 651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47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20 582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7">
            <a:extLst>
              <a:ext uri="{FF2B5EF4-FFF2-40B4-BE49-F238E27FC236}">
                <a16:creationId xmlns:a16="http://schemas.microsoft.com/office/drawing/2014/main" xmlns="" id="{FA127F59-1E17-4379-A19E-543F7F7B8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2214" y="1136604"/>
            <a:ext cx="3298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02326" y="6141277"/>
            <a:ext cx="263886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Продолжение таблицы на следующем слайде</a:t>
            </a:r>
            <a:endParaRPr lang="ru-RU" sz="900" b="1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8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61F1EB-C2B6-4219-9751-5611B85D1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" y="77637"/>
            <a:ext cx="11644924" cy="90289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исполнения доходной части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b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 «Псковский район»</a:t>
            </a:r>
            <a:endParaRPr lang="ru-RU" sz="2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F01453C-7719-4AE5-A4C3-982FFD561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50153" y="6439877"/>
            <a:ext cx="2743200" cy="285262"/>
          </a:xfrm>
        </p:spPr>
        <p:txBody>
          <a:bodyPr/>
          <a:lstStyle/>
          <a:p>
            <a:pPr algn="ctr"/>
            <a:fld id="{F203300F-B5E5-4D9E-9381-383162CC59FB}" type="slidenum">
              <a:rPr lang="ru-RU" smtClean="0"/>
              <a:pPr algn="ctr"/>
              <a:t>6</a:t>
            </a:fld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DA89D65D-174C-4AC4-BA83-842295F27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192431"/>
              </p:ext>
            </p:extLst>
          </p:nvPr>
        </p:nvGraphicFramePr>
        <p:xfrm>
          <a:off x="192909" y="1329099"/>
          <a:ext cx="11762133" cy="37508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9127">
                  <a:extLst>
                    <a:ext uri="{9D8B030D-6E8A-4147-A177-3AD203B41FA5}">
                      <a16:colId xmlns:a16="http://schemas.microsoft.com/office/drawing/2014/main" xmlns="" val="2571648537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xmlns="" val="3858932657"/>
                    </a:ext>
                  </a:extLst>
                </a:gridCol>
                <a:gridCol w="1385454">
                  <a:extLst>
                    <a:ext uri="{9D8B030D-6E8A-4147-A177-3AD203B41FA5}">
                      <a16:colId xmlns:a16="http://schemas.microsoft.com/office/drawing/2014/main" xmlns="" val="3868912674"/>
                    </a:ext>
                  </a:extLst>
                </a:gridCol>
                <a:gridCol w="1450903">
                  <a:extLst>
                    <a:ext uri="{9D8B030D-6E8A-4147-A177-3AD203B41FA5}">
                      <a16:colId xmlns:a16="http://schemas.microsoft.com/office/drawing/2014/main" xmlns="" val="3671672434"/>
                    </a:ext>
                  </a:extLst>
                </a:gridCol>
                <a:gridCol w="919305">
                  <a:extLst>
                    <a:ext uri="{9D8B030D-6E8A-4147-A177-3AD203B41FA5}">
                      <a16:colId xmlns:a16="http://schemas.microsoft.com/office/drawing/2014/main" xmlns="" val="2030527759"/>
                    </a:ext>
                  </a:extLst>
                </a:gridCol>
                <a:gridCol w="1585657">
                  <a:extLst>
                    <a:ext uri="{9D8B030D-6E8A-4147-A177-3AD203B41FA5}">
                      <a16:colId xmlns:a16="http://schemas.microsoft.com/office/drawing/2014/main" xmlns="" val="3454931591"/>
                    </a:ext>
                  </a:extLst>
                </a:gridCol>
                <a:gridCol w="1492370">
                  <a:extLst>
                    <a:ext uri="{9D8B030D-6E8A-4147-A177-3AD203B41FA5}">
                      <a16:colId xmlns:a16="http://schemas.microsoft.com/office/drawing/2014/main" xmlns="" val="627762089"/>
                    </a:ext>
                  </a:extLst>
                </a:gridCol>
                <a:gridCol w="923026">
                  <a:extLst>
                    <a:ext uri="{9D8B030D-6E8A-4147-A177-3AD203B41FA5}">
                      <a16:colId xmlns:a16="http://schemas.microsoft.com/office/drawing/2014/main" xmlns="" val="372827338"/>
                    </a:ext>
                  </a:extLst>
                </a:gridCol>
              </a:tblGrid>
              <a:tr h="126005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Показатели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Уточненный </a:t>
                      </a:r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Исполнено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Отклонения от </a:t>
                      </a:r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плана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Исполнено в </a:t>
                      </a:r>
                    </a:p>
                    <a:p>
                      <a:pPr algn="ctr" rtl="0" fontAlgn="ctr"/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исполнения </a:t>
                      </a:r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</a:t>
                      </a:r>
                      <a:endParaRPr lang="ru-RU" sz="180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800" u="none" strike="noStrike" dirty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исполнения </a:t>
                      </a:r>
                    </a:p>
                    <a:p>
                      <a:pPr algn="ctr" rtl="0" fontAlgn="ctr"/>
                      <a:r>
                        <a:rPr lang="ru-RU" sz="1800" u="none" strike="noStrike" dirty="0" smtClean="0">
                          <a:solidFill>
                            <a:srgbClr val="E6FCF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800" b="1" i="0" u="none" strike="noStrike" dirty="0">
                        <a:solidFill>
                          <a:srgbClr val="E6FCF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27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5358829"/>
                  </a:ext>
                </a:extLst>
              </a:tr>
              <a:tr h="6529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абсолютные значения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абсолютные значения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4272542452"/>
                  </a:ext>
                </a:extLst>
              </a:tr>
              <a:tr h="45231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(всего)</a:t>
                      </a:r>
                      <a:endParaRPr lang="ru-RU" sz="17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1 147 366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1 167 209</a:t>
                      </a: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19 843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101,7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949 534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217 675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123,0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2532398838"/>
                  </a:ext>
                </a:extLst>
              </a:tr>
              <a:tr h="77046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том </a:t>
                      </a:r>
                      <a:r>
                        <a:rPr lang="ru-RU" sz="17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числе: </a:t>
                      </a:r>
                      <a:r>
                        <a:rPr lang="ru-RU" sz="17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и неналоговые доходы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393 359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433 936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40 577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110,3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369 375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64 561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117,5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854546507"/>
                  </a:ext>
                </a:extLst>
              </a:tr>
              <a:tr h="6000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безвозмездные </a:t>
                      </a:r>
                      <a:r>
                        <a:rPr lang="ru-RU" sz="17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поступления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754 007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741 035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- 12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092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98,0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580 159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11 738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127,7</a:t>
                      </a:r>
                      <a:endParaRPr lang="ru-RU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86839548"/>
                  </a:ext>
                </a:extLst>
              </a:tr>
            </a:tbl>
          </a:graphicData>
        </a:graphic>
      </p:graphicFrame>
      <p:sp>
        <p:nvSpPr>
          <p:cNvPr id="5" name="Прямоугольник 7">
            <a:extLst>
              <a:ext uri="{FF2B5EF4-FFF2-40B4-BE49-F238E27FC236}">
                <a16:creationId xmlns:a16="http://schemas.microsoft.com/office/drawing/2014/main" xmlns="" id="{16D8CB0D-527B-4EE2-9D20-9888F5529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2831" y="1098267"/>
            <a:ext cx="29484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606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7883" y="127529"/>
            <a:ext cx="11566770" cy="817248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МО «Псковский район» по разделам, подразделам классификации расходов бюджетов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417007"/>
              </p:ext>
            </p:extLst>
          </p:nvPr>
        </p:nvGraphicFramePr>
        <p:xfrm>
          <a:off x="267420" y="1393867"/>
          <a:ext cx="11593900" cy="50431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2399"/>
                <a:gridCol w="621102"/>
                <a:gridCol w="733245"/>
                <a:gridCol w="871268"/>
                <a:gridCol w="767751"/>
                <a:gridCol w="828135"/>
              </a:tblGrid>
              <a:tr h="4800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Сбор, удаление отходов и очистка сточных вод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ОБРАЗОВАНИЕ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596 471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584 309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180 659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177 002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308 480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304 458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детей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34 363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33 002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политика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образования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71 890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68 786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КУЛЬТУРА, КИНЕМАТОГРАФИЯ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96 946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96 859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84 701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84 661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культуры, кинематографии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12 244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12 198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СОЦИАЛЬНАЯ ПОЛИТИКА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38 441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37 231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2 584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населения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7 989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семьи и детства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26 385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25 249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социальной политики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1 409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ФИЗИЧЕСКАЯ КУЛЬТУРА И СПОРТ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37 366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37 358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7 955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Массовый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25 387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в области физической культуры и спорта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СРЕДСТВА МАССОВОЙ ИНФОРМАЦИИ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2 708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печать и издательства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3145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МЕЖБЮДЖЕТНЫЕ ТРАНСФЕРТЫ ОБЩЕГО ХАРАКТЕРА БЮДЖЕТАМ БЮДЖЕТНОЙ СИСТЕМЫ РОССИЙСКОЙ ФЕДЕРАЦИИ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2 723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2 723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3145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</a:t>
                      </a:r>
                      <a:r>
                        <a:rPr lang="ru-RU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бюджетной обеспеченности субъектов Российской Федерации и муниципальных образований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2 723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  <a:tr h="158651">
                <a:tc gridSpan="3">
                  <a:txBody>
                    <a:bodyPr/>
                    <a:lstStyle/>
                    <a:p>
                      <a:pPr algn="r" fontAlgn="b"/>
                      <a:r>
                        <a:rPr lang="ru-RU" sz="1100" b="1" u="none" strike="noStrike" dirty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РАСХОДОВ: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1 236 623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944 950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u="none" strike="noStrike" dirty="0" smtClean="0"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</a:t>
                      </a:r>
                      <a:endParaRPr lang="ru-RU" sz="1100" b="1" i="0" u="none" strike="noStrike" dirty="0"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00" marR="2400" marT="2400" marB="0" anchor="ctr">
                    <a:noFill/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60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45265" y="1095830"/>
            <a:ext cx="272542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ru-RU" sz="900" dirty="0">
                <a:solidFill>
                  <a:prstClr val="black"/>
                </a:solidFill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5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3800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  <a:gs pos="76000">
              <a:schemeClr val="accent2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Box 6"/>
          <p:cNvSpPr txBox="1">
            <a:spLocks noChangeArrowheads="1"/>
          </p:cNvSpPr>
          <p:nvPr/>
        </p:nvSpPr>
        <p:spPr bwMode="auto">
          <a:xfrm>
            <a:off x="1004888" y="1241425"/>
            <a:ext cx="10169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haroni" pitchFamily="2" charset="-79"/>
              </a:rPr>
              <a:t>Финансовое управление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haroni" pitchFamily="2" charset="-79"/>
              </a:rPr>
              <a:t>Администрации Псковского района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Aharoni" pitchFamily="2" charset="-79"/>
            </a:endParaRPr>
          </a:p>
        </p:txBody>
      </p:sp>
      <p:sp>
        <p:nvSpPr>
          <p:cNvPr id="30725" name="Прямоугольник 7"/>
          <p:cNvSpPr>
            <a:spLocks noChangeArrowheads="1"/>
          </p:cNvSpPr>
          <p:nvPr/>
        </p:nvSpPr>
        <p:spPr bwMode="auto">
          <a:xfrm>
            <a:off x="742204" y="1981892"/>
            <a:ext cx="110871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Адрес местонахождения: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Псковская область, город Псков, улица О. Кошевого, дом 4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Начальник Управления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Малькова Юлия Геннадьевна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Контактные телефоны: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8(8112) 29-31-15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 defTabSz="457200"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e-mail: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pskov-rn@finupr.pskov.ru</a:t>
            </a:r>
            <a:endParaRPr lang="ru-RU" dirty="0">
              <a:solidFill>
                <a:prstClr val="black"/>
              </a:solidFill>
              <a:latin typeface="Calibri"/>
            </a:endParaRPr>
          </a:p>
          <a:p>
            <a:pPr lvl="0" defTabSz="457200"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Режим работы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пн.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пт.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09:00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18:00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</a:t>
            </a:r>
            <a:r>
              <a:rPr kumimoji="0" lang="ru-RU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перерыв 13:00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14:00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D1C7248-3646-4B85-915B-9BFAE57C695F}"/>
              </a:ext>
            </a:extLst>
          </p:cNvPr>
          <p:cNvSpPr/>
          <p:nvPr/>
        </p:nvSpPr>
        <p:spPr>
          <a:xfrm>
            <a:off x="2540441" y="458977"/>
            <a:ext cx="7098418" cy="4801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Контактная информация для граждан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18EBFE-308D-46D0-80A1-17B999148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872" y="33094"/>
            <a:ext cx="11592303" cy="59883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 структура налоговых и неналоговых доходов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6CEE4C4E-1221-4F49-9E5D-F723387242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24904"/>
              </p:ext>
            </p:extLst>
          </p:nvPr>
        </p:nvGraphicFramePr>
        <p:xfrm>
          <a:off x="205697" y="1302419"/>
          <a:ext cx="5256556" cy="4457257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808578">
                  <a:extLst>
                    <a:ext uri="{9D8B030D-6E8A-4147-A177-3AD203B41FA5}">
                      <a16:colId xmlns:a16="http://schemas.microsoft.com/office/drawing/2014/main" xmlns="" val="1356449266"/>
                    </a:ext>
                  </a:extLst>
                </a:gridCol>
                <a:gridCol w="1447978">
                  <a:extLst>
                    <a:ext uri="{9D8B030D-6E8A-4147-A177-3AD203B41FA5}">
                      <a16:colId xmlns:a16="http://schemas.microsoft.com/office/drawing/2014/main" xmlns="" val="2662348567"/>
                    </a:ext>
                  </a:extLst>
                </a:gridCol>
              </a:tblGrid>
              <a:tr h="6564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Исполнено по состоянию на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01.01.2024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0890875"/>
                  </a:ext>
                </a:extLst>
              </a:tr>
              <a:tr h="24227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Налоги на прибыль, доходы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333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881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3734313003"/>
                  </a:ext>
                </a:extLst>
              </a:tr>
              <a:tr h="38295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Налоги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товары (работы, услуги), реализуемые на территории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Российской Федерации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18 876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2865583453"/>
                  </a:ext>
                </a:extLst>
              </a:tr>
              <a:tr h="17975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НАЛОГИ НА СОВОКУПНЫЙ ДОХОД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41 080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339272936"/>
                  </a:ext>
                </a:extLst>
              </a:tr>
              <a:tr h="20739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Иные доходы (налог на имущество, государственная пошлина, платежи при пользовании природными ресурсами, доходы от оказания платных услуг и компенсации затрат государства, штрафы, санкции, возмещение ущерба,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прочие неналоговые доходы)</a:t>
                      </a: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9 090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704456791"/>
                  </a:ext>
                </a:extLst>
              </a:tr>
              <a:tr h="5309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14 701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  <a:extLst>
                  <a:ext uri="{0D108BD9-81ED-4DB2-BD59-A6C34878D82A}">
                    <a16:rowId xmlns:a16="http://schemas.microsoft.com/office/drawing/2014/main" xmlns="" val="1702278608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ДОХОДЫ ОТ ПРОДАЖИ МАТЕРИАЛЬНЫХ И НЕМАТЕРИАЛЬНЫХ АКТИВОВ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16 308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  <a:tr h="509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Безвозмездные поступления от других бюджетов бюджетной системы Российской Федерации, кроме бюджетов государственных внебюджетных фондов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741 035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  <a:tr h="50990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- 7 762</a:t>
                      </a:r>
                      <a:endParaRPr lang="ru-RU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13" marR="8313" marT="8313" marB="0" anchor="ctr"/>
                </a:tc>
              </a:tr>
            </a:tbl>
          </a:graphicData>
        </a:graphic>
      </p:graphicFrame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E35FA3A3-9787-4C9B-B7B2-6F58EF013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17107" y="6342510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3651E74A-7939-414E-B055-2D86B9C54A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6957866"/>
              </p:ext>
            </p:extLst>
          </p:nvPr>
        </p:nvGraphicFramePr>
        <p:xfrm>
          <a:off x="5369169" y="663187"/>
          <a:ext cx="6548936" cy="556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7">
            <a:extLst>
              <a:ext uri="{FF2B5EF4-FFF2-40B4-BE49-F238E27FC236}">
                <a16:creationId xmlns:a16="http://schemas.microsoft.com/office/drawing/2014/main" xmlns="" id="{685848EC-999A-41F5-8D07-75E1D743E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872" y="1069453"/>
            <a:ext cx="511088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900" dirty="0">
                <a:cs typeface="Times New Roman" pitchFamily="18" charset="0"/>
              </a:rPr>
              <a:t>Данные в таблице представлены в тыс. рублей</a:t>
            </a:r>
            <a:endParaRPr lang="ru-RU" sz="9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345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0770" y="102110"/>
            <a:ext cx="11973463" cy="93306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215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Безвозмездные поступления от других бюджетов бюджетной системы РФ, кроме бюджетов государственных внебюджетных фондов</a:t>
            </a:r>
            <a:endParaRPr lang="ru-RU" sz="215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73A1417-5374-4E75-936D-BA55E8DE2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86" y="1594338"/>
            <a:ext cx="5264492" cy="48267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u="sng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Безвозмездные </a:t>
            </a:r>
            <a:r>
              <a:rPr lang="ru-RU" sz="2000" u="sng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поступления от других бюджетов бюджетной системы  Российской </a:t>
            </a:r>
            <a:r>
              <a:rPr lang="ru-RU" sz="2000" u="sng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Федерации, кроме бюджетов государственных внебюджетных фондов,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получены в сумме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741 035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рублей, в том числе: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дотации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36 619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рублей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(3,2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от плана) 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субсидии –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253 043 тыс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рублей 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(22,0%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плана);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субвенции – 323 343 тыс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рублей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(28,2%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плана);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иные межбюджетные трансферты –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128 030 тыс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рублей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(11,2% </a:t>
            </a:r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плана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sz="2000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7FBE93-DC6A-4773-B3FE-620B6DDC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203300F-B5E5-4D9E-9381-383162CC59FB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xmlns="" id="{D70F9568-EBFF-4798-B101-A4CE56BAF5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1423146"/>
              </p:ext>
            </p:extLst>
          </p:nvPr>
        </p:nvGraphicFramePr>
        <p:xfrm>
          <a:off x="5333609" y="1031948"/>
          <a:ext cx="6683375" cy="565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2868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792" y="244991"/>
            <a:ext cx="11740551" cy="514134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межбюджетных </a:t>
            </a:r>
            <a:r>
              <a:rPr lang="ru-RU" sz="26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трансфертах</a:t>
            </a:r>
            <a:endParaRPr lang="ru-RU" sz="2600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660685"/>
              </p:ext>
            </p:extLst>
          </p:nvPr>
        </p:nvGraphicFramePr>
        <p:xfrm>
          <a:off x="343877" y="1383323"/>
          <a:ext cx="11551138" cy="23126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92123"/>
                <a:gridCol w="1211385"/>
                <a:gridCol w="984738"/>
                <a:gridCol w="1062892"/>
              </a:tblGrid>
              <a:tr h="5446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Уточненный план</a:t>
                      </a: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Исполнено</a:t>
                      </a: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% исполнения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1213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Cyr"/>
                        </a:rPr>
                        <a:t>Дотации бюджетам бюджетной системы Российской Федерации, в том числе: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Cyr"/>
                        </a:rPr>
                        <a:t>36 619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Cyr"/>
                        </a:rPr>
                        <a:t>36 619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100,0%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Arial Cyr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86036">
                <a:tc>
                  <a:txBody>
                    <a:bodyPr/>
                    <a:lstStyle/>
                    <a:p>
                      <a:pPr marL="285750" indent="-2857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400" u="none" strike="noStrike" dirty="0" smtClean="0">
                          <a:effectLst/>
                        </a:rPr>
                        <a:t>на </a:t>
                      </a:r>
                      <a:r>
                        <a:rPr lang="ru-RU" sz="1400" u="none" strike="noStrike" dirty="0">
                          <a:effectLst/>
                        </a:rPr>
                        <a:t>выравнивание бюджетной обеспеченности из бюджета субъекта Российской Федерации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35 019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35 019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69896">
                <a:tc>
                  <a:txBody>
                    <a:bodyPr/>
                    <a:lstStyle/>
                    <a:p>
                      <a:pPr marL="285750" indent="-285750" algn="l" fontAlgn="t">
                        <a:buFont typeface="Wingdings" panose="05000000000000000000" pitchFamily="2" charset="2"/>
                        <a:buChar char="ü"/>
                      </a:pPr>
                      <a:r>
                        <a:rPr lang="ru-RU" sz="1400" u="none" strike="noStrike" dirty="0" smtClean="0">
                          <a:effectLst/>
                        </a:rPr>
                        <a:t>на </a:t>
                      </a:r>
                      <a:r>
                        <a:rPr lang="ru-RU" sz="1400" u="none" strike="noStrike" dirty="0">
                          <a:effectLst/>
                        </a:rPr>
                        <a:t>материальное стимулирование муниципальных образований области, обеспечивших наилучшие показатели, по сводной оценке, платежеспособности и качества управления финансами)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1 600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1 600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 Cyr"/>
                      </a:endParaRPr>
                    </a:p>
                  </a:txBody>
                  <a:tcPr marL="9525" marR="9525" marT="9525" marB="0" anchor="ctr"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3300F-B5E5-4D9E-9381-383162CC59FB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147388" y="1044309"/>
            <a:ext cx="272542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900" dirty="0" smtClean="0"/>
              <a:t>Данные в таблице представлены в тыс. рублей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56044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Сектор</Template>
  <TotalTime>8509</TotalTime>
  <Words>13273</Words>
  <Application>Microsoft Office PowerPoint</Application>
  <PresentationFormat>Произвольный</PresentationFormat>
  <Paragraphs>2672</Paragraphs>
  <Slides>61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61</vt:i4>
      </vt:variant>
    </vt:vector>
  </HeadingPairs>
  <TitlesOfParts>
    <vt:vector size="64" baseType="lpstr">
      <vt:lpstr>HDOfficeLightV0</vt:lpstr>
      <vt:lpstr>1_HDOfficeLightV0</vt:lpstr>
      <vt:lpstr>Трек</vt:lpstr>
      <vt:lpstr>БЮДЖЕТ ДЛЯ ГРАЖДАН</vt:lpstr>
      <vt:lpstr>ПСКОВСКИЙ РАЙОН</vt:lpstr>
      <vt:lpstr>Презентация PowerPoint</vt:lpstr>
      <vt:lpstr>Презентация PowerPoint</vt:lpstr>
      <vt:lpstr>Основные параметры исполнения бюджета муниципального образования «Псковский район»</vt:lpstr>
      <vt:lpstr>Анализ исполнения доходной части бюджета МО «Псковский район»</vt:lpstr>
      <vt:lpstr>Объем и структура налоговых и неналоговых доходов</vt:lpstr>
      <vt:lpstr>Безвозмездные поступления от других бюджетов бюджетной системы РФ, кроме бюджетов государственных внебюджетных фондов</vt:lpstr>
      <vt:lpstr>Информация о межбюджетных трансфертах</vt:lpstr>
      <vt:lpstr>Информация о межбюджетных трансфертах</vt:lpstr>
      <vt:lpstr>Информация о межбюджетных трансфертах</vt:lpstr>
      <vt:lpstr>Презентация PowerPoint</vt:lpstr>
      <vt:lpstr>Информация о межбюджетных трансфертах</vt:lpstr>
      <vt:lpstr>Презентация PowerPoint</vt:lpstr>
      <vt:lpstr>Расходная часть бюджета МО «Псковский район»</vt:lpstr>
      <vt:lpstr>Исполнение муниципальных программ МУНИЦИПАЛЬНОГО ОБРАЗОВАНИЯ «Псковский район»</vt:lpstr>
      <vt:lpstr>ДИНАМИКА ИСПОЛНЕНИЯ МУНИЦИПАЛЬНЫХ ПРОГРАММ МУНИЦИПАЛЬНОГО ОБРАЗОВАНИЯ «ПСКОВСКИЙ РАЙОН»</vt:lpstr>
      <vt:lpstr>Реализация национальных проектов в рамках муниципальных программ</vt:lpstr>
      <vt:lpstr>Реализация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Реализация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Реализация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Реализация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Реализация муниципальной программы Псковского района "Развитие образования, молодежной политики и физической культуры и спорта в Псковском районе"</vt:lpstr>
      <vt:lpstr>ДИНАМИКА ИСПОЛНЕНИЯ МУНИЦИПАЛЬНОЙ ПРОГРАММЫ ПСКОВСКОГО РАЙОНА «РАЗВИТИЕ ОБРАЗОВАНИЯ, МОЛОДЕЖНОЙ ПОЛИТИКИ И ФИЗИЧЕСКОЙ КУЛЬТУРЫ И СПОРТА В ПСКОВСКОМ РАЙОНЕ»</vt:lpstr>
      <vt:lpstr>Результаты реализации муниципальной программы Псковского района «Развитие культуры в Псковском районе»</vt:lpstr>
      <vt:lpstr>ДИНАМИКА ИСПОЛНЕНИЯ МУНИЦИПАЛЬНОЙ ПРОГРАММЫ ПСКОВСКОГО РАЙОНА «РАЗВИТИЕ КУЛЬТУРЫ В ПСКОВСКОМ РАЙОНЕ»</vt:lpstr>
      <vt:lpstr>Результаты реализации муниципальной программы «Содействие экономическому развитию и инвестиционной привлекательности Псковского района»</vt:lpstr>
      <vt:lpstr>ДИНАМИКА ИСПОЛНЕНИЯ МУНИЦИПАЛЬНОЙ ПРОГРАММЫ «СОДЕЙСТВИЕ ЭКОНОМИЧЕСКОМУ РАЗВИТИЮ И ИНВЕСТИЦИОННОЙ ПРИВЛЕКАТЕЛЬНОСТИ ПСКОВСКОГО РАЙОНА» </vt:lpstr>
      <vt:lpstr>Результаты реализации муниципальной программы Псковского района «Обеспечение безопасности граждан на территории Псковского района»</vt:lpstr>
      <vt:lpstr>ДИНАМИКА ИСПОЛНЕНИЯ МУНИЦИПАЛЬНОЙ ПРОГРАММЫ ПСКОВСКОГО РАЙОНА «ОБЕСПЕЧЕНИЕ БЕЗОПАСНОСТИ ГРАЖДАН НА ТЕРРИТОРИИ ПСКОВСКОГО РАЙОНА»</vt:lpstr>
      <vt:lpstr>Результаты реализации муниципальной программы Псковского района «Комплексное развитие систем коммунальной инфраструктуры и благоустройства Псковского района»</vt:lpstr>
      <vt:lpstr>Результаты реализации муниципальной программы Псковского района «Комплексное развитие систем коммунальной инфраструктуры и благоустройства Псковского района»</vt:lpstr>
      <vt:lpstr>Результаты реализации муниципальной программы Псковского района «Комплексное развитие систем коммунальной инфраструктуры и благоустройства Псковского района»</vt:lpstr>
      <vt:lpstr>ДИНАМИКА ИСПОЛНЕНИЯ МУНИЦИПАЛЬНОЙ ПРОГРАММЫ ПСКОВСКОГО РАЙОНА «КОМПЛЕКСНОЕ РАЗВИТИЕ СИСТЕМ КОММУНАЛЬНОЙ ИНФРАСТРУКТУРЫ И БЛАГОУСТРОЙСТВА ПСКОВСКОГО РАЙОНА»</vt:lpstr>
      <vt:lpstr>Результаты реализации муниципальной программы Псковского района «Развитие транспортного обслуживания населения на территории Псковского района»</vt:lpstr>
      <vt:lpstr>ДИНАМИКА ИСПОЛНЕНИЯ МУНИЦИПАЛЬНОЙ ПРОГРАММЫ ПСКОВСКОГО РАЙОНА «РАЗВИТИЕ ТРАНСПОРТНОГО ОБСЛУЖИВАНИЯ НАСЕЛЕНИЯ НА ТЕРРИТОРИИ ПСКОВСКОГО РАЙОНА»</vt:lpstr>
      <vt:lpstr>Результаты реализации муниципальной программы Псковского района «Управление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района»</vt:lpstr>
      <vt:lpstr>Результаты реализации муниципальной программы Псковского района «Управление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района»</vt:lpstr>
      <vt:lpstr>ДИНАМИКА ИСПОЛНЕНИЯ МУНИЦИПАЛЬНОЙ ПРОГРАММЫ ПСКОВСКОГО РАЙОНА «УПРАВЛЕНИЕ И ОБЕСПЕЧЕНИЕ ДЕЯТЕЛЬНОСТИ АДМИНИСТРАЦИИ МУНИЦИПАЛЬНОГО ОБРАЗОВАНИЯ, СОЗДАНИЕ УСЛОВИЙ ДЛЯ ЭФФЕКТИВНОГО УПРАВЛЕНИЯ МУНИЦИПАЛЬНЫМИ ФИНАНСАМИ И МУНИЦИПАЛЬНЫМ ДОЛГОМ ПСКОВСКОГО РАЙОНА»</vt:lpstr>
      <vt:lpstr>Результаты реализации муниципальной программы Псковского района «Противодействие экстремизму и профилактика терроризма на территории муниципального образования «Псковский район»</vt:lpstr>
      <vt:lpstr>Результаты реализации муниципальной программы «Формирование современной городской среды на территории Псковского района»</vt:lpstr>
      <vt:lpstr>Непрограммные расходы МО «Псковский район»</vt:lpstr>
      <vt:lpstr>ДИНАМИКА ИСПОЛНЕНИЯ НЕПРОГРАММНЫХ РАСХОДОВ</vt:lpstr>
      <vt:lpstr>Презентация PowerPoint</vt:lpstr>
      <vt:lpstr>Информация о расходах бюджета на социальное обеспечение и иные выплаты населению</vt:lpstr>
      <vt:lpstr>ДИНАМИКА ИСПОЛНЕНИЯ РАСХОДОВ НА СОЦИАЛЬНОЕ ОБЕСПЕЧЕНИЕ И ИНЫЕ ВЫПЛАТЫ НАСЕЛЕНИЮ</vt:lpstr>
      <vt:lpstr>Закупка товаров, работ, услуг в целях капитального ремонта государственного (муниципального) имущества</vt:lpstr>
      <vt:lpstr>Закупка товаров, работ, услуг в целях капитального ремонта государственного (муниципального) имущества</vt:lpstr>
      <vt:lpstr>ДИНАМИКА ИСПОЛНЕНИЯ ЗАКУПКИ ТОВАРОВ, РАБОТ, УСЛУГ В ЦЕЛЯХ КАПИТАЛЬНОГО РЕМОНТА ГОСУДАРСТВЕННОГО (МУНИЦИПАЛЬНОГО) ИМУЩЕСТВА</vt:lpstr>
      <vt:lpstr>Предоставление субсидий бюджетным, автономным учреждениям и иным некоммерческим организациям</vt:lpstr>
      <vt:lpstr>Презентация PowerPoint</vt:lpstr>
      <vt:lpstr>Предоставление субсидий бюджетным, автономным учреждениям и иным некоммерческим организациям </vt:lpstr>
      <vt:lpstr>Предоставление субсидий бюджетным, автономным учреждениям и иным некоммерческим организациям </vt:lpstr>
      <vt:lpstr>ДИНАМИКА ПРЕДОСТАВЛЕНИЯ СУБСИДИЙ БЮДЖЕТНЫМ, АВТОНОМНЫМ УЧРЕЖДЕНИЯМ И ИНЫМ НЕКОММЕРЧЕСКИМ ОРГАНИЗАЦИЯМ</vt:lpstr>
      <vt:lpstr>Капитальные вложения</vt:lpstr>
      <vt:lpstr>ДИНАМИКА РАСХОДОВ НА КАПИТАЛЬНЫЕ ВЛОЖЕНИЯ</vt:lpstr>
      <vt:lpstr>Межбюджетные трансферты</vt:lpstr>
      <vt:lpstr>ДИНАМИКА РАСХОДОВ МЕЖБЮДЖЕТНЫХ ТРАНСФЕРТОВ</vt:lpstr>
      <vt:lpstr>Расходы бюджета МО «Псковский район» по разделам, подразделам классификации расходов бюджетов </vt:lpstr>
      <vt:lpstr>Расходы бюджета МО «Псковский район» по разделам, подразделам классификации расходов бюджетов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городского округа Долгопрудный за 2018 год</dc:title>
  <dc:creator>KEW3</dc:creator>
  <cp:lastModifiedBy>User109</cp:lastModifiedBy>
  <cp:revision>661</cp:revision>
  <cp:lastPrinted>2024-02-14T12:09:07Z</cp:lastPrinted>
  <dcterms:created xsi:type="dcterms:W3CDTF">2019-05-23T09:02:05Z</dcterms:created>
  <dcterms:modified xsi:type="dcterms:W3CDTF">2024-02-15T09:50:02Z</dcterms:modified>
</cp:coreProperties>
</file>