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81" r:id="rId19"/>
    <p:sldId id="280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FF66"/>
    <a:srgbClr val="FFFF99"/>
    <a:srgbClr val="FFFFCC"/>
    <a:srgbClr val="0000FF"/>
    <a:srgbClr val="FC2E5F"/>
    <a:srgbClr val="C9F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439852</c:v>
                </c:pt>
                <c:pt idx="1">
                  <c:v>432668</c:v>
                </c:pt>
                <c:pt idx="2">
                  <c:v>463890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#,##0</c:formatCode>
                <c:ptCount val="3"/>
                <c:pt idx="0">
                  <c:v>472777</c:v>
                </c:pt>
                <c:pt idx="1">
                  <c:v>515275</c:v>
                </c:pt>
                <c:pt idx="2">
                  <c:v>407203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3412096"/>
        <c:axId val="67454656"/>
        <c:axId val="0"/>
      </c:bar3DChart>
      <c:catAx>
        <c:axId val="11341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454656"/>
        <c:crosses val="autoZero"/>
        <c:auto val="1"/>
        <c:lblAlgn val="ctr"/>
        <c:lblOffset val="100"/>
        <c:noMultiLvlLbl val="0"/>
      </c:catAx>
      <c:valAx>
        <c:axId val="674546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3412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739937365793613"/>
          <c:y val="0"/>
          <c:w val="0.30187845703847116"/>
          <c:h val="0.9711162322433468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2759807314856751E-2"/>
                  <c:y val="-0.15117387750567396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163456671955673E-2"/>
                  <c:y val="-0.1284976272477661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923382682076166E-2"/>
                  <c:y val="-0.1159000190455028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445790923515623E-2"/>
                  <c:y val="-4.53521037345057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341773041361979E-2"/>
                  <c:y val="0.1536930420429476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6878922284988327E-2"/>
                  <c:y val="8.31455235132602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6878922284988244E-2"/>
                  <c:y val="4.787146666243433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8789764100285143E-2"/>
                  <c:y val="-6.4804307457901507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163456671955756E-2"/>
                  <c:y val="0.10078245274334598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6581728335977864E-2"/>
                  <c:y val="-0.1083411366990969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222895461757819E-2"/>
                  <c:y val="-0.2947886742742870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0148596974505209E-3"/>
                  <c:y val="0.1738497309822718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Условно утвержденные расходы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21837</c:v>
                </c:pt>
                <c:pt idx="1">
                  <c:v>92377</c:v>
                </c:pt>
                <c:pt idx="2">
                  <c:v>0</c:v>
                </c:pt>
                <c:pt idx="3">
                  <c:v>1026</c:v>
                </c:pt>
                <c:pt idx="4">
                  <c:v>107793</c:v>
                </c:pt>
                <c:pt idx="5">
                  <c:v>14310</c:v>
                </c:pt>
                <c:pt idx="6">
                  <c:v>636</c:v>
                </c:pt>
                <c:pt idx="7">
                  <c:v>490102</c:v>
                </c:pt>
                <c:pt idx="8">
                  <c:v>81523</c:v>
                </c:pt>
                <c:pt idx="9">
                  <c:v>27518</c:v>
                </c:pt>
                <c:pt idx="10">
                  <c:v>5287</c:v>
                </c:pt>
                <c:pt idx="11">
                  <c:v>1531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927911518603198"/>
          <c:y val="1.8865157480314965E-2"/>
          <c:w val="0.31894438129856417"/>
          <c:h val="0.88425492405605721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493705474414689E-2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7694351683605404E-2"/>
                  <c:y val="-0.3617831636940624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194702884252527E-3"/>
                  <c:y val="0.12888525206600976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7174928221933106E-2"/>
                  <c:y val="0.1017515147889550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437751177325574E-2"/>
                  <c:y val="4.522271741886229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855967794212029"/>
                  <c:y val="-6.7834343192636716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9.044579092351545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5185521167987762E-2"/>
                  <c:y val="0.1198406729736581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7252665222688754E-2"/>
                  <c:y val="-3.617831636940625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Муниципальная программа Псковского района "Противодействие экстремизму и профилактика терроризма на территории муниципального образования "Псковский район"</c:v>
                </c:pt>
                <c:pt idx="8">
                  <c:v>Муниципальная программа "Формирование современной городской среды на территории Псковского района"</c:v>
                </c:pt>
                <c:pt idx="9">
                  <c:v>Непрограммные расходы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593134</c:v>
                </c:pt>
                <c:pt idx="1">
                  <c:v>82213</c:v>
                </c:pt>
                <c:pt idx="2">
                  <c:v>6522</c:v>
                </c:pt>
                <c:pt idx="3">
                  <c:v>5033</c:v>
                </c:pt>
                <c:pt idx="4">
                  <c:v>42267</c:v>
                </c:pt>
                <c:pt idx="5">
                  <c:v>101895</c:v>
                </c:pt>
                <c:pt idx="6">
                  <c:v>73079</c:v>
                </c:pt>
                <c:pt idx="7">
                  <c:v>5464</c:v>
                </c:pt>
                <c:pt idx="8">
                  <c:v>12652</c:v>
                </c:pt>
                <c:pt idx="9">
                  <c:v>58060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856602709891739"/>
          <c:y val="1.1873324616353164E-2"/>
          <c:w val="0.37268838815889144"/>
          <c:h val="0.96268648212876629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341075968602749E-5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575974570318633E-2"/>
                  <c:y val="-0.4409232307521386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457412445449128"/>
                  <c:y val="-2.261144773087890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012263100243225E-2"/>
                  <c:y val="1.1305545822543934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240451244627547"/>
                  <c:y val="1.356686863852734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098349035598436E-2"/>
                  <c:y val="-1.58280134116152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9.044579092351545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9558313539083326E-2"/>
                  <c:y val="0.1153183834274824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535338130474022"/>
                  <c:y val="-1.80891581847031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6.2676690652370068E-2"/>
                  <c:y val="-6.105090887337304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Непрограммные расходы</c:v>
                </c:pt>
                <c:pt idx="8">
                  <c:v>Утвержденные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558634</c:v>
                </c:pt>
                <c:pt idx="1">
                  <c:v>82213</c:v>
                </c:pt>
                <c:pt idx="2">
                  <c:v>6521</c:v>
                </c:pt>
                <c:pt idx="3">
                  <c:v>471</c:v>
                </c:pt>
                <c:pt idx="4">
                  <c:v>14861</c:v>
                </c:pt>
                <c:pt idx="5">
                  <c:v>98443</c:v>
                </c:pt>
                <c:pt idx="6">
                  <c:v>134075</c:v>
                </c:pt>
                <c:pt idx="7">
                  <c:v>40301</c:v>
                </c:pt>
                <c:pt idx="8">
                  <c:v>10775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504128558718449"/>
          <c:y val="1.1873324616353164E-2"/>
          <c:w val="0.40621312967062428"/>
          <c:h val="0.98755907463273307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753283611279197E-3"/>
          <c:y val="2.4872592503966794E-2"/>
          <c:w val="0.57029062886492865"/>
          <c:h val="0.8846816165725175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7897533882828446E-2"/>
                  <c:y val="-0.1424521207045371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2750947782661437E-2"/>
                  <c:y val="6.33120536464609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937307241344165E-2"/>
                  <c:y val="-6.783434319263671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71536036859082E-2"/>
                  <c:y val="1.13057238654394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436217830709351"/>
                  <c:y val="-6.7834343192636716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57422453519857"/>
                  <c:y val="4.974518500793358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9761495738306393E-2"/>
                  <c:y val="0.13566868638527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439936425796612E-2"/>
                  <c:y val="0.1153183834274824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2535338130474022"/>
                  <c:y val="-1.808915818470312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6201432164102985E-2"/>
                  <c:y val="-7.461777751190039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Муниципальная программа Псковского района "Развитие образования, молодежной политики и физической культуры и спорта в Псковском районе"</c:v>
                </c:pt>
                <c:pt idx="1">
                  <c:v>Муниципальная программа Псковского района "Развитие культуры в Псковском районе"</c:v>
                </c:pt>
                <c:pt idx="2">
                  <c:v>Муниципальная программа "Содействие экономическому развитию и инвестиционной привлекательности Псковского района"</c:v>
                </c:pt>
                <c:pt idx="3">
                  <c:v>Муниципальная программа Псковского района "Обеспечение безопасности граждан на территории Псковского района"</c:v>
                </c:pt>
                <c:pt idx="4">
                  <c:v>Муниципальная программа Псковского района "Комплексное развитие систем коммунальной инфраструктуры и благоустройства Псковского района"</c:v>
                </c:pt>
                <c:pt idx="5">
                  <c:v>Муниципальная программа Псковского района "Развитие транспортного обслуживания населения на территории Псковского района"</c:v>
                </c:pt>
                <c:pt idx="6">
                  <c:v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c:v>
                </c:pt>
                <c:pt idx="7">
                  <c:v>Непрограммные расходы</c:v>
                </c:pt>
                <c:pt idx="8">
                  <c:v>Условно утвержденные расходы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519590</c:v>
                </c:pt>
                <c:pt idx="1">
                  <c:v>82213</c:v>
                </c:pt>
                <c:pt idx="2">
                  <c:v>6521</c:v>
                </c:pt>
                <c:pt idx="3">
                  <c:v>471</c:v>
                </c:pt>
                <c:pt idx="4">
                  <c:v>14946</c:v>
                </c:pt>
                <c:pt idx="5">
                  <c:v>101363</c:v>
                </c:pt>
                <c:pt idx="6">
                  <c:v>61438</c:v>
                </c:pt>
                <c:pt idx="7">
                  <c:v>35562</c:v>
                </c:pt>
                <c:pt idx="8">
                  <c:v>21837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524446778640761"/>
          <c:y val="1.1873324616353169E-2"/>
          <c:w val="0.38872196018624194"/>
          <c:h val="0.96268648212876629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17784</c:v>
                </c:pt>
                <c:pt idx="1">
                  <c:v>77606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18590</c:v>
                </c:pt>
                <c:pt idx="1">
                  <c:v>79298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Содержание автомобильных дорог общего пользования местного значения и сооружений на них, нацеленное на обеспечение их проезжаемости и безопасности</c:v>
                </c:pt>
                <c:pt idx="1">
                  <c:v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25386</c:v>
                </c:pt>
                <c:pt idx="1">
                  <c:v>75422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300736"/>
        <c:axId val="141127616"/>
        <c:axId val="100967680"/>
      </c:bar3DChart>
      <c:catAx>
        <c:axId val="117300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41127616"/>
        <c:crosses val="autoZero"/>
        <c:auto val="1"/>
        <c:lblAlgn val="ctr"/>
        <c:lblOffset val="100"/>
        <c:noMultiLvlLbl val="0"/>
      </c:catAx>
      <c:valAx>
        <c:axId val="141127616"/>
        <c:scaling>
          <c:logBase val="10"/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7300736"/>
        <c:crosses val="autoZero"/>
        <c:crossBetween val="between"/>
      </c:valAx>
      <c:serAx>
        <c:axId val="100967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41127616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2023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Платежи при пользовании природными ресурсами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330672</c:v>
                </c:pt>
                <c:pt idx="1">
                  <c:v>18560</c:v>
                </c:pt>
                <c:pt idx="2">
                  <c:v>56350</c:v>
                </c:pt>
                <c:pt idx="3">
                  <c:v>60</c:v>
                </c:pt>
                <c:pt idx="4">
                  <c:v>722</c:v>
                </c:pt>
                <c:pt idx="5">
                  <c:v>13662</c:v>
                </c:pt>
                <c:pt idx="6">
                  <c:v>804</c:v>
                </c:pt>
                <c:pt idx="7">
                  <c:v>15701</c:v>
                </c:pt>
                <c:pt idx="8">
                  <c:v>3321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РФ (межбюджетные субсидии)</c:v>
                </c:pt>
                <c:pt idx="1">
                  <c:v>Субвенции бюджетам бюджетной системы РФ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135830</c:v>
                </c:pt>
                <c:pt idx="1">
                  <c:v>319286</c:v>
                </c:pt>
                <c:pt idx="2">
                  <c:v>17661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2024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Платежи при пользовании природными ресурсами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329273</c:v>
                </c:pt>
                <c:pt idx="1">
                  <c:v>19383</c:v>
                </c:pt>
                <c:pt idx="2">
                  <c:v>59438</c:v>
                </c:pt>
                <c:pt idx="3">
                  <c:v>60</c:v>
                </c:pt>
                <c:pt idx="4">
                  <c:v>722</c:v>
                </c:pt>
                <c:pt idx="5">
                  <c:v>11062</c:v>
                </c:pt>
                <c:pt idx="6">
                  <c:v>615</c:v>
                </c:pt>
                <c:pt idx="7">
                  <c:v>9701</c:v>
                </c:pt>
                <c:pt idx="8">
                  <c:v>2414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РФ (межбюджетные субсидии)</c:v>
                </c:pt>
                <c:pt idx="1">
                  <c:v>Субвенции бюджетам бюджетной системы РФ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180889</c:v>
                </c:pt>
                <c:pt idx="1">
                  <c:v>316725</c:v>
                </c:pt>
                <c:pt idx="2">
                  <c:v>17661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003537422079153"/>
          <c:y val="6.3368755016091557E-2"/>
          <c:w val="0.30107205641950147"/>
          <c:h val="0.8503746950296440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567349390557359E-2"/>
          <c:y val="6.1745219398387105E-2"/>
          <c:w val="0.47473197422508606"/>
          <c:h val="0.89748689403402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и неналоговых доходов на 2025 год (тыс. рублей)</c:v>
                </c:pt>
              </c:strCache>
            </c:strRef>
          </c:tx>
          <c:explosion val="27"/>
          <c:dLbls>
            <c:dLblPos val="bestFit"/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Российской Федерации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Платежи при пользовании природными ресурсами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348850</c:v>
                </c:pt>
                <c:pt idx="1">
                  <c:v>26140</c:v>
                </c:pt>
                <c:pt idx="2">
                  <c:v>64208</c:v>
                </c:pt>
                <c:pt idx="3">
                  <c:v>60</c:v>
                </c:pt>
                <c:pt idx="4">
                  <c:v>722</c:v>
                </c:pt>
                <c:pt idx="5">
                  <c:v>11062</c:v>
                </c:pt>
                <c:pt idx="6">
                  <c:v>636</c:v>
                </c:pt>
                <c:pt idx="7">
                  <c:v>9701</c:v>
                </c:pt>
                <c:pt idx="8">
                  <c:v>2511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08761455883435"/>
          <c:y val="1.1131889763779524E-3"/>
          <c:w val="0.32599579331110107"/>
          <c:h val="0.9735236220472441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Субсидии бюджетам бюджетной системы Российской Федерации (межбюджетные субсидии)</c:v>
                </c:pt>
                <c:pt idx="1">
                  <c:v>Субвенции бюджетам бюджетной системы Росийской Федерации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92368</c:v>
                </c:pt>
                <c:pt idx="1">
                  <c:v>313623</c:v>
                </c:pt>
                <c:pt idx="2">
                  <c:v>1212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4"/>
          <c:dLbls>
            <c:dLbl>
              <c:idx val="0"/>
              <c:layout>
                <c:manualLayout>
                  <c:x val="4.5222895461757812E-2"/>
                  <c:y val="-9.07042074690113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3775515920839E-2"/>
                  <c:y val="-7.054771692034220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607197965658136"/>
                  <c:y val="-0.1058215753805132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552008941076822"/>
                  <c:y val="-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99779986459244"/>
                  <c:y val="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641167125779948E-2"/>
                  <c:y val="-0.1133802593362643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8938361074790362E-2"/>
                  <c:y val="7.3067278238925837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1953220772240857E-2"/>
                  <c:y val="0.1169780738648086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41167125780003E-2"/>
                  <c:y val="-2.771517450442005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5074298487252604E-3"/>
                  <c:y val="-0.1209389432920151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371546561303255E-2"/>
                  <c:y val="-0.1754668132112305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116040</c:v>
                </c:pt>
                <c:pt idx="1">
                  <c:v>3000</c:v>
                </c:pt>
                <c:pt idx="2">
                  <c:v>9514</c:v>
                </c:pt>
                <c:pt idx="3">
                  <c:v>110847</c:v>
                </c:pt>
                <c:pt idx="4">
                  <c:v>54114</c:v>
                </c:pt>
                <c:pt idx="5">
                  <c:v>2342</c:v>
                </c:pt>
                <c:pt idx="6">
                  <c:v>563662</c:v>
                </c:pt>
                <c:pt idx="7">
                  <c:v>81523</c:v>
                </c:pt>
                <c:pt idx="8">
                  <c:v>29380</c:v>
                </c:pt>
                <c:pt idx="9">
                  <c:v>5287</c:v>
                </c:pt>
                <c:pt idx="10">
                  <c:v>2715</c:v>
                </c:pt>
                <c:pt idx="11">
                  <c:v>1893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299462452889848"/>
          <c:y val="2.894341104956592E-2"/>
          <c:w val="0.30772281237507326"/>
          <c:h val="0.96469142317520273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24999999999997E-2"/>
          <c:y val="0.12837499999999999"/>
          <c:w val="0.54983333333333329"/>
          <c:h val="0.8247499999999999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8641167125779948E-2"/>
                  <c:y val="-9.826289142476234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730325310483073E-2"/>
                  <c:y val="-0.1033020140619296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6475272927889308E-2"/>
                  <c:y val="-0.1284976272477661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401211831164055E-2"/>
                  <c:y val="-7.054771692034218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445790923515623E-2"/>
                  <c:y val="-4.53521037345057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99779986459244"/>
                  <c:y val="4.5352103734505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596588033428383E-2"/>
                  <c:y val="9.322376878759502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6878922284988299E-2"/>
                  <c:y val="4.787166505308933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0297193949010964E-3"/>
                  <c:y val="9.934114463472312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5371492436263014E-3"/>
                  <c:y val="-0.14361499515926804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9745066312669915E-2"/>
                  <c:y val="-0.1511736791150189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222895461757819E-2"/>
                  <c:y val="-0.29478867427428701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0552008941076822E-2"/>
                  <c:y val="0.1310171885663497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showLegendKey val="1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Условно утвержденные расходы</c:v>
                </c:pt>
                <c:pt idx="1">
                  <c:v>ОБЩЕГОСУДАРСТВЕННЫЕ ВОПРОСЫ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ОХРАНА ОКРУЖАЮЩЕЙ СРЕДЫ</c:v>
                </c:pt>
                <c:pt idx="7">
                  <c:v>ОБРАЗОВАНИЕ</c:v>
                </c:pt>
                <c:pt idx="8">
                  <c:v>КУЛЬТУРА, КИНЕМАТОГРАФИЯ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10775</c:v>
                </c:pt>
                <c:pt idx="1">
                  <c:v>97115</c:v>
                </c:pt>
                <c:pt idx="2">
                  <c:v>3103</c:v>
                </c:pt>
                <c:pt idx="3">
                  <c:v>1026</c:v>
                </c:pt>
                <c:pt idx="4">
                  <c:v>174155</c:v>
                </c:pt>
                <c:pt idx="5">
                  <c:v>14246</c:v>
                </c:pt>
                <c:pt idx="6">
                  <c:v>615</c:v>
                </c:pt>
                <c:pt idx="7">
                  <c:v>529148</c:v>
                </c:pt>
                <c:pt idx="8">
                  <c:v>81523</c:v>
                </c:pt>
                <c:pt idx="9">
                  <c:v>27593</c:v>
                </c:pt>
                <c:pt idx="10">
                  <c:v>5287</c:v>
                </c:pt>
                <c:pt idx="11">
                  <c:v>1707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395004543654691"/>
          <c:y val="2.894341104956592E-2"/>
          <c:w val="0.31676739146742477"/>
          <c:h val="0.96469142317520273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37D1D3-B893-4ADB-890B-CFE6ED88A176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67F9E2-9644-4DB0-9C81-EE94BC6704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052545"/>
            <a:ext cx="7848871" cy="882119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Финансовое управление</a:t>
            </a:r>
          </a:p>
          <a:p>
            <a:pPr algn="ctr"/>
            <a:r>
              <a:rPr lang="ru-RU" sz="1600" dirty="0"/>
              <a:t>Администрации Псковского района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268760"/>
            <a:ext cx="7175351" cy="2952329"/>
          </a:xfrm>
        </p:spPr>
        <p:txBody>
          <a:bodyPr/>
          <a:lstStyle/>
          <a:p>
            <a:r>
              <a:rPr lang="ru-RU" sz="6600" dirty="0"/>
              <a:t>БЮДЖЕТ </a:t>
            </a:r>
            <a:br>
              <a:rPr lang="ru-RU" sz="6600" dirty="0"/>
            </a:br>
            <a:r>
              <a:rPr lang="ru-RU" sz="6600" dirty="0"/>
              <a:t>ДЛЯ </a:t>
            </a:r>
            <a:r>
              <a:rPr lang="ru-RU" sz="6600" dirty="0" smtClean="0"/>
              <a:t>ГРАЖДАН</a:t>
            </a:r>
            <a:br>
              <a:rPr lang="ru-RU" sz="6600" dirty="0" smtClean="0"/>
            </a:br>
            <a:r>
              <a:rPr lang="ru-RU" sz="6600" dirty="0" smtClean="0"/>
              <a:t>2024 - 2026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9898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92888" cy="100811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СОСТАВЛЕНИЯ, РАССМОТРЕНИЯ И УТВЕРЖДЕНИЯ БЮДЖЕТА </a:t>
            </a:r>
            <a:endParaRPr lang="ru-RU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676275" y="1447726"/>
            <a:ext cx="3822700" cy="72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Составление и рассмотрение бюджета 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Текст 4"/>
          <p:cNvSpPr txBox="1">
            <a:spLocks/>
          </p:cNvSpPr>
          <p:nvPr/>
        </p:nvSpPr>
        <p:spPr bwMode="auto">
          <a:xfrm>
            <a:off x="4637158" y="1535037"/>
            <a:ext cx="3822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Утверждение бюджета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761466" y="2492375"/>
            <a:ext cx="3819525" cy="309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Планирование бюджета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sz="2900" b="1" i="1" u="sng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Составление проекта решения о бюджете: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При составлении проекта решения о бюджете собирается информация о планируемых поступлениях в бюджет муниципального образования «Псковский район» и о потребности в денежных средствах. Проводится анализ и сопоставление сумм доходов, расходов и дефицита (профицита).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9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Рассмотрение проекта решения о бюджете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Проект решения о бюджете представляется в Собрание депутатов Псковского района для рассмотрения. Проект решения о бюджете выносится на публичные слушания в обязательном порядке.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Объект 5"/>
          <p:cNvSpPr txBox="1">
            <a:spLocks/>
          </p:cNvSpPr>
          <p:nvPr/>
        </p:nvSpPr>
        <p:spPr bwMode="auto">
          <a:xfrm>
            <a:off x="4932040" y="2492375"/>
            <a:ext cx="3535684" cy="181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600" b="1" i="1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Утверждение бюджета </a:t>
            </a:r>
            <a:r>
              <a:rPr kumimoji="0" lang="ru-RU" alt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/>
            </a:r>
            <a:br>
              <a:rPr kumimoji="0" lang="ru-RU" altLang="ru-RU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</a:br>
            <a:endParaRPr kumimoji="0" lang="ru-RU" altLang="ru-RU" sz="1800" b="0" i="0" u="sng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Принятое Собранием депутатов Псковского района решение о бюджете направляется Главе Псковского района для подписания и опубликования в средствах массовой информации.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81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457200" y="338137"/>
            <a:ext cx="8229600" cy="1146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ОСНОВНЫЕ ХАРАКТЕРИСТИКИ БЮДЖЕТА НА 2023 ГОД И ПЛАНОВЫЙ ПЕРИОД 2024 И </a:t>
            </a:r>
            <a:r>
              <a:rPr kumimoji="0" lang="ru-RU" altLang="ru-RU" sz="20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2025</a:t>
            </a: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ГОДОВ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515913"/>
              </p:ext>
            </p:extLst>
          </p:nvPr>
        </p:nvGraphicFramePr>
        <p:xfrm>
          <a:off x="323850" y="1844825"/>
          <a:ext cx="8569325" cy="4402168"/>
        </p:xfrm>
        <a:graphic>
          <a:graphicData uri="http://schemas.openxmlformats.org/drawingml/2006/table">
            <a:tbl>
              <a:tblPr firstRow="1" firstCol="1" bandRow="1"/>
              <a:tblGrid>
                <a:gridCol w="3672086"/>
                <a:gridCol w="1656184"/>
                <a:gridCol w="1656184"/>
                <a:gridCol w="1584871"/>
              </a:tblGrid>
              <a:tr h="485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C00000"/>
                          </a:solidFill>
                          <a:effectLst/>
                        </a:rPr>
                        <a:t>2024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C00000"/>
                          </a:solidFill>
                          <a:effectLst/>
                        </a:rPr>
                        <a:t>2025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C00000"/>
                          </a:solidFill>
                          <a:effectLst/>
                        </a:rPr>
                        <a:t>2026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33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Условно утвержденные расходы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Calibri"/>
                          <a:cs typeface="Times New Roman"/>
                        </a:rPr>
                        <a:t>10 775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Calibri"/>
                          <a:cs typeface="Times New Roman"/>
                        </a:rPr>
                        <a:t>21 837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  <a:tr h="9249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ДОХОДЫ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912 629 </a:t>
                      </a: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947 943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871 093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  <a:tr h="1008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РАСХОДЫ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980 317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946 294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843 939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20000"/>
                      </a:srgbClr>
                    </a:solidFill>
                  </a:tcPr>
                </a:tc>
              </a:tr>
              <a:tr h="11371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</a:rPr>
                        <a:t>Дефицит (-), профицит (+)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-67 688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1 649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 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27 154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457200" y="333721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 ДОХОДОВ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МУНИЦИПАЛЬНОГО ОБРАЗОВАНИЯ «ПСКОВСКИЙ РАЙОН» </a:t>
            </a:r>
            <a:r>
              <a:rPr kumimoji="0" lang="ru-RU" alt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r>
              <a:rPr kumimoji="0" lang="ru-RU" alt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809245292"/>
              </p:ext>
            </p:extLst>
          </p:nvPr>
        </p:nvGraphicFramePr>
        <p:xfrm>
          <a:off x="179512" y="1586258"/>
          <a:ext cx="8784976" cy="515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05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ПЛАНИРОВАНИЕ ДОХОДОВ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280920" cy="504056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Формирование доходной базы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2024-2026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годы осуществлено на основе действующего федерального бюджетного и налогового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законодательства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 проектов изменений к ним, с учетом нормативных правовых требований Бюджетного и Налогового кодексов Российской Федерации, изменений и дополнений к ним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45720" indent="0" algn="ctr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Расчеты налоговых и неналоговых доходов производились главными администраторами доходов.</a:t>
            </a:r>
          </a:p>
          <a:p>
            <a:pPr algn="ctr"/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4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3265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НАЛОГОВЫХ И НЕНАЛОГОВЫХ ДОХОДОВ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2024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alt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54797569"/>
              </p:ext>
            </p:extLst>
          </p:nvPr>
        </p:nvGraphicFramePr>
        <p:xfrm>
          <a:off x="251520" y="1163653"/>
          <a:ext cx="8712968" cy="550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123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БЕЗВОЗМЕЗДНЫХ ПОСТУПЛЕНИЙ</a:t>
            </a:r>
            <a:endParaRPr lang="ru-RU" sz="2400" b="1" kern="0" noProof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ИЗ ОБЛАСТНОГО БЮДЖЕТА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2024</a:t>
            </a:r>
            <a:r>
              <a:rPr lang="ru-RU" sz="24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sz="2400" b="1" i="0" u="non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1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13101372"/>
              </p:ext>
            </p:extLst>
          </p:nvPr>
        </p:nvGraphicFramePr>
        <p:xfrm>
          <a:off x="323528" y="1124744"/>
          <a:ext cx="8640960" cy="5473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72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2777"/>
            <a:ext cx="86409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СТРУКТУРА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НАЛОГОВЫХ И НЕНАЛОГОВЫХ ДОХОДОВ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2025</a:t>
            </a:r>
            <a:r>
              <a:rPr lang="ru-RU" sz="2400" b="1" kern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ГОД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51240182"/>
              </p:ext>
            </p:extLst>
          </p:nvPr>
        </p:nvGraphicFramePr>
        <p:xfrm>
          <a:off x="251520" y="1115329"/>
          <a:ext cx="8640960" cy="5554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1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БЕЗВОЗМЕЗДНЫХ ПОСТУПЛЕНИЙ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ИЗ ОБЛАСТНОГО БЮДЖЕТА НА 2025 ГОД </a:t>
            </a:r>
            <a:r>
              <a:rPr lang="ru-RU" sz="1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1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80977733"/>
              </p:ext>
            </p:extLst>
          </p:nvPr>
        </p:nvGraphicFramePr>
        <p:xfrm>
          <a:off x="323528" y="1052736"/>
          <a:ext cx="8568952" cy="5545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2777"/>
            <a:ext cx="86409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НАЛОГОВЫХ И НЕНАЛОГОВЫХ ДОХОДОВ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2026 ГОД</a:t>
            </a:r>
            <a:r>
              <a:rPr lang="ru-RU" sz="28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 </a:t>
            </a:r>
            <a:r>
              <a:rPr lang="ru-RU" sz="1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4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42956818"/>
              </p:ext>
            </p:extLst>
          </p:nvPr>
        </p:nvGraphicFramePr>
        <p:xfrm>
          <a:off x="251520" y="1196752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16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БЕЗВОЗМЕЗДНЫХ ПОСТУПЛЕНИЙ</a:t>
            </a:r>
          </a:p>
          <a:p>
            <a:pPr algn="ctr">
              <a:defRPr/>
            </a:pPr>
            <a:r>
              <a:rPr lang="ru-RU" sz="24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ИЗ ОБЛАСТНОГО БЮДЖЕТА НА 2026 ГОД </a:t>
            </a:r>
            <a:r>
              <a:rPr lang="ru-RU" sz="1100" b="1" kern="0" dirty="0" smtClean="0">
                <a:solidFill>
                  <a:srgbClr val="F1412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000" b="1" kern="0" dirty="0" smtClean="0">
              <a:solidFill>
                <a:srgbClr val="F1412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68867552"/>
              </p:ext>
            </p:extLst>
          </p:nvPr>
        </p:nvGraphicFramePr>
        <p:xfrm>
          <a:off x="323528" y="1052736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1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80920" cy="56498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Финансовым управлением Администрации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Псковского района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разработана брошюра «Бюджет для граждан на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2024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год и на плановый период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2025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2026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годов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», в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которой мы постарались в доступной и понятной форме изложить основные положения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бюджета, познакомить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с основными понятиями, используемыми в бюджетном процессе, а также рассказать, как происходит подготовка и утверждение основного финансового документа муниципального образования «Псковский район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184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424936" cy="6192688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cs typeface="Arial" charset="0"/>
              </a:rPr>
              <a:t>РАСХОДЫ БЮДЖЕТА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1800" b="1" dirty="0">
                <a:solidFill>
                  <a:prstClr val="black"/>
                </a:solidFill>
                <a:latin typeface="Candara"/>
                <a:cs typeface="Arial" charset="0"/>
              </a:rPr>
              <a:t> </a:t>
            </a:r>
            <a:endParaRPr lang="ru-RU" sz="1800" dirty="0">
              <a:solidFill>
                <a:prstClr val="black"/>
              </a:solidFill>
              <a:latin typeface="Candara"/>
              <a:cs typeface="Arial" charset="0"/>
            </a:endParaRP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Расходы бюджета планировались по муниципальным программам и непрограммным направлениям деятельности.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Формирование расходов бюджета осуществлено на основе действующего федерального и областного законодательства и на основе действующих расходных обязательств Администрации Псковского района. 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В основу формирования расходов взята существующая сеть бюджетных учреждений. 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Базовыми параметрами при расчете расходов бюджета приняты проекты расчетных региональных нормативов при расчете базовых расходов для расчета дотации на выравнивание уровня бюджетной обеспеченности.</a:t>
            </a:r>
          </a:p>
          <a:p>
            <a:pPr marL="0" lvl="0" indent="534988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Средства областного бюджета учтены в соответствии с проектом закона Псковской области «Об областном бюджете на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2024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год и плановый период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2025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и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2026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latin typeface="Candara"/>
                <a:cs typeface="Arial" charset="0"/>
              </a:rPr>
              <a:t>годов».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45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РАСХОДОВ </a:t>
            </a: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БЮДЖЕТА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2024 И ПЛАНОВЫЙ ПЕРИОД 2025 и 2026 ГОДОВ </a:t>
            </a:r>
            <a:r>
              <a:rPr lang="ru-RU" altLang="ru-RU" sz="1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52093"/>
              </p:ext>
            </p:extLst>
          </p:nvPr>
        </p:nvGraphicFramePr>
        <p:xfrm>
          <a:off x="251520" y="1340768"/>
          <a:ext cx="8568952" cy="5256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4058"/>
                <a:gridCol w="3600400"/>
                <a:gridCol w="792086"/>
                <a:gridCol w="720082"/>
                <a:gridCol w="792088"/>
                <a:gridCol w="720078"/>
                <a:gridCol w="720080"/>
                <a:gridCol w="72008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код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Сумма</a:t>
                      </a:r>
                      <a:r>
                        <a:rPr lang="ru-RU" sz="105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на 2024 год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Уд. вес %</a:t>
                      </a:r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Сумма на 2025 год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Уд. вес %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Сумма на 2026 год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E67C8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Уд. вес %</a:t>
                      </a:r>
                    </a:p>
                    <a:p>
                      <a:pPr algn="ctr"/>
                      <a:endParaRPr lang="ru-RU" sz="10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515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0100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ОБЩЕГОСУДАРСТВЕННЫЕ ВОПРОСЫ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116 040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97 115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92 377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058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0200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</a:t>
                      </a:r>
                      <a:r>
                        <a:rPr lang="ru-RU" sz="105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ОБОРОНА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3 000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3 103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</a:p>
                  </a:txBody>
                  <a:tcPr/>
                </a:tc>
              </a:tr>
              <a:tr h="34458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0300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</a:t>
                      </a:r>
                      <a:r>
                        <a:rPr lang="ru-RU" sz="105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БЕЗОПАСНОСТЬ И ПРАВООХРАНИТЕЛЬНАЯ ДЕЯТЕЛЬНОСТЬ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9 514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1 026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1 026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74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0400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НАЦИОНАЛЬНАЯ ЭКОНОМИКА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110 847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174 155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107 793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12,8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0500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ЖИЛИЩНО-КОММУНАЛЬНОЕ ХОЗЯЙСТВО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54 114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14 246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14 310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7034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0600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ОХРАНА ОКРУЖАЮЩЕЙ СРЕДЫ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2 342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615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636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0700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ОБРАЗОВАНИЕ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563 662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57,5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529 148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490 102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8058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0800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КУЛЬТУРА, КИНЕМАТОГРАФИЯ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81 523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81 523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81 523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7160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СОЦИАЛЬНАЯ ПОЛИТИКА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29 380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27 593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2,9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27 518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3,2</a:t>
                      </a:r>
                    </a:p>
                  </a:txBody>
                  <a:tcPr/>
                </a:tc>
              </a:tr>
              <a:tr h="25373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1100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ФИЗИЧЕСКАЯ КУЛЬТУРА И СПОРТ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5 287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5 287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5 287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0,6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СРЕДСТВА МАССОВОЙ ИНФОРМАЦИИ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2 715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4458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1400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МЕЖБЮДЖЕТНЫЕ ТРАНСФЕРТЫ ОБЩЕГО ХАРАКТЕРА БЮДЖЕТАМ БЮДЖЕТНОЙ СИСТЕМЫ РОССИЙСКОЙ ФЕДЕРАЦИИ</a:t>
                      </a:r>
                      <a:endParaRPr lang="ru-RU" sz="105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1 893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1 707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1 531</a:t>
                      </a:r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0,2</a:t>
                      </a:r>
                    </a:p>
                    <a:p>
                      <a:pPr algn="r"/>
                      <a:endParaRPr lang="ru-RU" sz="105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29913">
                <a:tc gridSpan="2">
                  <a:txBody>
                    <a:bodyPr/>
                    <a:lstStyle/>
                    <a:p>
                      <a:pPr algn="r"/>
                      <a:r>
                        <a:rPr lang="ru-RU" sz="1050" b="1" dirty="0" smtClean="0">
                          <a:solidFill>
                            <a:schemeClr val="accent6"/>
                          </a:solidFill>
                        </a:rPr>
                        <a:t>ВСЕГО РАСХОДОВ:</a:t>
                      </a:r>
                      <a:endParaRPr lang="ru-RU" sz="105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980 317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100%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946 294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100%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843 939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100%</a:t>
                      </a:r>
                      <a:endParaRPr lang="ru-RU" sz="1050" b="1" i="1" dirty="0">
                        <a:solidFill>
                          <a:schemeClr val="accent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32797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МУНИЦИПАЛЬНЫЕ ПРОГРАММЫ</a:t>
                      </a:r>
                      <a:endParaRPr lang="ru-RU" sz="105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922 257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94,1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895 217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94,6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786 541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93,2</a:t>
                      </a:r>
                      <a:endParaRPr lang="ru-RU" sz="1050" b="1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НЕПРОГРАММНЫЕ РАСХОДЫ</a:t>
                      </a:r>
                      <a:endParaRPr lang="ru-RU" sz="105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58 060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40 301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4,3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35 562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4,3</a:t>
                      </a:r>
                      <a:endParaRPr lang="ru-RU" sz="1050" b="1" i="1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rgbClr val="7030A0"/>
                          </a:solidFill>
                        </a:rPr>
                        <a:t>УСЛОВНО УТВЕРЖДЕННЫЕ РАСХОДЫ</a:t>
                      </a:r>
                      <a:endParaRPr lang="ru-RU" sz="105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10 775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1,1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21 837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b="1" i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2,5</a:t>
                      </a:r>
                      <a:endParaRPr lang="ru-RU" sz="1050" b="1" i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2024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64261368"/>
              </p:ext>
            </p:extLst>
          </p:nvPr>
        </p:nvGraphicFramePr>
        <p:xfrm>
          <a:off x="467544" y="1556792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5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2025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76014187"/>
              </p:ext>
            </p:extLst>
          </p:nvPr>
        </p:nvGraphicFramePr>
        <p:xfrm>
          <a:off x="323528" y="1412776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256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МУНИЦИПАЛЬНОГО ОБРАЗОВАНИЯ «ПСКОВСКИЙ РАЙОН»</a:t>
            </a:r>
            <a:b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</a:b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2026 ГОД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29048696"/>
              </p:ext>
            </p:extLst>
          </p:nvPr>
        </p:nvGraphicFramePr>
        <p:xfrm>
          <a:off x="467544" y="1412776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7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117" y="83355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БЮДЖЕТА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«ПСКОВСКИЙ РАЙОН»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МУНИЦИПАЛЬНЫМ ПРОГРАММАМ (ТЫС. РУБЛЕЙ)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678471"/>
              </p:ext>
            </p:extLst>
          </p:nvPr>
        </p:nvGraphicFramePr>
        <p:xfrm>
          <a:off x="162421" y="1050644"/>
          <a:ext cx="8946083" cy="50551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769619"/>
                <a:gridCol w="864096"/>
                <a:gridCol w="576064"/>
                <a:gridCol w="792088"/>
                <a:gridCol w="576064"/>
                <a:gridCol w="792088"/>
                <a:gridCol w="576064"/>
              </a:tblGrid>
              <a:tr h="353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Наименование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Сумма</a:t>
                      </a:r>
                      <a:r>
                        <a:rPr lang="ru-RU" sz="1000" baseline="0" dirty="0" smtClean="0"/>
                        <a:t> на </a:t>
                      </a:r>
                      <a:r>
                        <a:rPr lang="ru-RU" sz="1000" baseline="0" dirty="0" smtClean="0"/>
                        <a:t>2024 </a:t>
                      </a:r>
                      <a:r>
                        <a:rPr lang="ru-RU" sz="1000" baseline="0" dirty="0" smtClean="0"/>
                        <a:t>год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Уд. вес %</a:t>
                      </a:r>
                      <a:endParaRPr lang="ru-RU" sz="1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 на </a:t>
                      </a: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2025 </a:t>
                      </a: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Уд. вес %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Сумма на </a:t>
                      </a: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2026 </a:t>
                      </a: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Уд. вес %</a:t>
                      </a:r>
                      <a:endParaRPr kumimoji="0" lang="ru-RU" sz="1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E67C8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121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образования, молодежной политики и физической культуры и спорта в Псковском районе"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593 134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60,5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558 634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59,0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519 590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61,6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7443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культуры в Псковском районе"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82 213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8,4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82 213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8,7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82 213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9,7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5638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"Содействие экономическому развитию и инвестиционной привлекательности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6 522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6 521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0,7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6 521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0,8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4912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"Обеспечение безопасности граждан на территории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5 033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471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471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53121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"Комплексное развитие систем коммунальной инфраструктуры и благоустройства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42 267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4,3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14 861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1,6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14 946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1,8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4380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"Развитие транспортного обслуживания населения на территории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101 895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10,4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98 443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10,4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101 363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12,0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64807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73 079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7,5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134 075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14,2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61 438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7,3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43204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Псковского района "Противодействие экстремизму и профилактика терроризма на территории муниципального образования "Псковский район"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5 464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0,6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3253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Муниципальная программа "Формирование современной городской среды на территории Псковского района"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12 652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1,3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20654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Непрограммные расходы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58 060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5,8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40 301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4,2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35 562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4,2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18704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Условно утвержденные расходы</a:t>
                      </a:r>
                      <a:endParaRPr lang="ru-RU" sz="10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10 775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1,1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21 837</a:t>
                      </a:r>
                      <a:endParaRPr lang="ru-RU" sz="10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effectLst/>
                        </a:rPr>
                        <a:t>2,5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  <a:tr h="244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ВСЕГО РАСХОДОВ: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980 317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946 294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/>
                        </a:rPr>
                        <a:t>843 939</a:t>
                      </a:r>
                      <a:endParaRPr lang="ru-RU" sz="1000" b="1" dirty="0"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/>
                        </a:rPr>
                        <a:t>100</a:t>
                      </a:r>
                      <a:endParaRPr lang="ru-RU" sz="1000" dirty="0">
                        <a:effectLst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8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РАСХОДЫ БЮДЖЕТА</a:t>
            </a:r>
          </a:p>
          <a:p>
            <a:pPr lvl="0" algn="ctr"/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В РАЗРЕЗЕ МУНИЦИПАЛЬНЫХ </a:t>
            </a:r>
            <a:r>
              <a:rPr lang="ru-RU" altLang="ru-RU" sz="2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ПРОГРАММ НА </a:t>
            </a:r>
            <a:r>
              <a:rPr lang="ru-RU" alt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2024 </a:t>
            </a:r>
            <a:r>
              <a:rPr lang="ru-RU" altLang="ru-RU" sz="2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ГОД </a:t>
            </a:r>
            <a:r>
              <a:rPr lang="ru-RU" altLang="ru-RU" sz="1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(</a:t>
            </a:r>
            <a:r>
              <a:rPr lang="ru-RU" altLang="ru-RU" sz="1400" b="1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тыс. рублей)</a:t>
            </a:r>
            <a:endParaRPr kumimoji="0" lang="ru-RU" sz="1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83810061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492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</a:p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В РАЗРЕЗЕ МУНИЦИПАЛЬНЫХ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ПРОГРАММ НА </a:t>
            </a:r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2025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ГОД </a:t>
            </a:r>
            <a:r>
              <a:rPr lang="ru-RU" altLang="ru-RU" sz="1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000" b="1" kern="0" dirty="0" smtClean="0">
              <a:solidFill>
                <a:srgbClr val="4E67C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50841888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788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РАСХОДЫ БЮДЖЕТА</a:t>
            </a:r>
          </a:p>
          <a:p>
            <a:pPr algn="ctr"/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В РАЗРЕЗЕ МУНИЦИПАЛЬНЫХ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ПРОГРАММ НА </a:t>
            </a:r>
            <a:r>
              <a:rPr lang="ru-RU" altLang="ru-RU" sz="2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2026 </a:t>
            </a:r>
            <a:r>
              <a:rPr lang="ru-RU" altLang="ru-RU" sz="2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ГОД </a:t>
            </a:r>
            <a:r>
              <a:rPr lang="ru-RU" altLang="ru-RU" sz="1400" b="1" kern="0" dirty="0" smtClean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</a:t>
            </a:r>
            <a:r>
              <a:rPr lang="ru-RU" altLang="ru-RU" sz="1400" b="1" kern="0" dirty="0">
                <a:solidFill>
                  <a:srgbClr val="4E67C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тыс. рублей)</a:t>
            </a:r>
            <a:endParaRPr lang="ru-RU" sz="1000" b="1" kern="0" dirty="0" smtClean="0">
              <a:solidFill>
                <a:srgbClr val="4E67C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77610749"/>
              </p:ext>
            </p:extLst>
          </p:nvPr>
        </p:nvGraphicFramePr>
        <p:xfrm>
          <a:off x="179512" y="105273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8904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856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ОБЪЕМ</a:t>
            </a:r>
            <a:r>
              <a:rPr kumimoji="0" lang="ru-RU" alt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БЮДЖЕТНЫХ АССИГНОВАНИЙ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ДОРОЖНОГО ФОНДА</a:t>
            </a:r>
            <a:endParaRPr lang="ru-RU" altLang="ru-RU" sz="2000" b="1" kern="0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kern="0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+mj-ea"/>
                <a:cs typeface="+mj-cs"/>
              </a:rPr>
              <a:t>МУНИЦИПАЛЬНО ОБРАЗОВАНИЯ «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ПСКОВСКИЙ РАЙОН»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НА 2024 ГОД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(ТЫС. РУБЛЕЙ)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6544"/>
              </p:ext>
            </p:extLst>
          </p:nvPr>
        </p:nvGraphicFramePr>
        <p:xfrm>
          <a:off x="89902" y="1484784"/>
          <a:ext cx="8946594" cy="226006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76064"/>
                <a:gridCol w="7620196"/>
                <a:gridCol w="750334"/>
              </a:tblGrid>
              <a:tr h="253536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п/п</a:t>
                      </a:r>
                      <a:endParaRPr lang="ru-RU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944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1.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Расходы на реализацию мероприятий муниципальной подпрограммы Псковского района «Сохранение и развитие автомобильных дорог общего пользования местного значения», всего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95 390</a:t>
                      </a:r>
                      <a:endParaRPr lang="ru-RU" sz="1000" b="1" dirty="0"/>
                    </a:p>
                  </a:txBody>
                  <a:tcPr/>
                </a:tc>
              </a:tr>
              <a:tr h="136832">
                <a:tc gridSpan="3">
                  <a:txBody>
                    <a:bodyPr/>
                    <a:lstStyle/>
                    <a:p>
                      <a:r>
                        <a:rPr lang="ru-RU" sz="1000" b="1" dirty="0" smtClean="0"/>
                        <a:t>в том числе:</a:t>
                      </a:r>
                      <a:endParaRPr lang="ru-RU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8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1.1.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Содержание автомобильных дорог общего пользования местного значения и сооружений на них, нацеленное на обеспечение их проезжаемости и безопасности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17 784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1.2.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000" b="1" u="none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77 606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5692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За счет средств областного бюджета</a:t>
                      </a:r>
                      <a:endParaRPr lang="ru-RU" sz="1000" b="1" u="sng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76 830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7272">
                <a:tc>
                  <a:txBody>
                    <a:bodyPr/>
                    <a:lstStyle/>
                    <a:p>
                      <a:pPr algn="ctr"/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776</a:t>
                      </a:r>
                      <a:endParaRPr lang="ru-RU" sz="1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37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704856" cy="5688632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</a:t>
            </a:r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ru-RU" dirty="0" smtClean="0"/>
          </a:p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ПЛАН ДОХОДОВ И РАСХОДОВ НА ОПРЕДЕЛЕННЫЙ ПЕРИОД.</a:t>
            </a:r>
            <a:r>
              <a:rPr lang="ru-RU" dirty="0" smtClean="0"/>
              <a:t> </a:t>
            </a:r>
            <a:endParaRPr lang="ru-RU" dirty="0"/>
          </a:p>
          <a:p>
            <a:pPr algn="just"/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Каждый житель Псковского района, области является, с одной стороны, участником формирования бюджета, где он, уплачивая налоги, наполняет доходы бюджета, с другой стороны, участником исполнения бюджета, где он получает часть расходов, как потребитель услуг в сфере образования, культуры, физической культуры и спорта, социального обеспечения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471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ОБЪЕМ БЮДЖЕТНЫХ АССИГНОВАНИЙ</a:t>
            </a:r>
          </a:p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ДОРОЖНОГО ФОНДА МО «ПСКОВСКИЙ РАЙОН»</a:t>
            </a:r>
          </a:p>
          <a:p>
            <a:pPr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НА ПЛАНОВЫЙ ПЕРИОД 2025 - 2026 ГОДОВ</a:t>
            </a:r>
            <a:r>
              <a:rPr lang="ru-RU" altLang="ru-RU" sz="2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 </a:t>
            </a:r>
            <a:r>
              <a:rPr lang="ru-RU" altLang="ru-RU" sz="1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sz="1600" kern="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70162"/>
              </p:ext>
            </p:extLst>
          </p:nvPr>
        </p:nvGraphicFramePr>
        <p:xfrm>
          <a:off x="106752" y="1484784"/>
          <a:ext cx="8946593" cy="254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1489"/>
                <a:gridCol w="7030556"/>
                <a:gridCol w="692274"/>
                <a:gridCol w="692274"/>
              </a:tblGrid>
              <a:tr h="253536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 п/п</a:t>
                      </a:r>
                      <a:endParaRPr lang="ru-RU" sz="1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наименование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 на 2025 год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Сумма на 2026 год</a:t>
                      </a:r>
                      <a:endParaRPr lang="ru-RU" sz="1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9448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/>
                        <a:t>1.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/>
                        <a:t>Расходы на реализацию мероприятий муниципальной подпрограммы Псковского района «Сохранение и развитие автомобильных дорог общего пользования местного значения», всего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97 888</a:t>
                      </a:r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/>
                        <a:t>100 808</a:t>
                      </a:r>
                      <a:endParaRPr lang="ru-RU" sz="1000" b="1" dirty="0"/>
                    </a:p>
                  </a:txBody>
                  <a:tcPr/>
                </a:tc>
              </a:tr>
              <a:tr h="136832">
                <a:tc gridSpan="3">
                  <a:txBody>
                    <a:bodyPr/>
                    <a:lstStyle/>
                    <a:p>
                      <a:r>
                        <a:rPr lang="ru-RU" sz="1000" b="1" dirty="0" smtClean="0"/>
                        <a:t>в том числе:</a:t>
                      </a:r>
                      <a:endParaRPr lang="ru-RU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/>
                </a:tc>
              </a:tr>
              <a:tr h="14482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1.1.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Содержание автомобильных дорог общего пользования местного значения и сооружений на них, нацеленное на обеспечение их проезжаемости и безопасности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18 590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25 386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1.2.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Дорожная 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  <a:endParaRPr lang="ru-RU" sz="1000" b="1" u="none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79 298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 smtClean="0">
                          <a:solidFill>
                            <a:srgbClr val="0000FF"/>
                          </a:solidFill>
                        </a:rPr>
                        <a:t>75 422</a:t>
                      </a:r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 счет средств областного бюджета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78 505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74 668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440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За счет средств местного бюджета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793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754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83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СТРУКТУРА ОБЪЕМА </a:t>
            </a:r>
            <a:r>
              <a:rPr lang="ru-RU" altLang="ru-RU" sz="20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БЮДЖЕТНЫХ АССИГНОВАНИЙ</a:t>
            </a:r>
          </a:p>
          <a:p>
            <a:pPr lvl="0" algn="ctr">
              <a:defRPr/>
            </a:pPr>
            <a:r>
              <a:rPr lang="ru-RU" altLang="ru-RU" sz="2000" b="1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ДОРОЖНОГО ФОНДА МО «ПСКОВСКИЙ РАЙОН</a:t>
            </a:r>
            <a:r>
              <a:rPr lang="ru-RU" altLang="ru-RU" sz="20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» </a:t>
            </a:r>
            <a:r>
              <a:rPr lang="ru-RU" altLang="ru-RU" sz="1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</a:rPr>
              <a:t>(ТЫС. РУБЛЕЙ)</a:t>
            </a:r>
            <a:endParaRPr lang="ru-RU" altLang="ru-RU" sz="2000" b="1" kern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71222240"/>
              </p:ext>
            </p:extLst>
          </p:nvPr>
        </p:nvGraphicFramePr>
        <p:xfrm>
          <a:off x="179512" y="824518"/>
          <a:ext cx="8712968" cy="591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736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404664"/>
            <a:ext cx="73448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</a:rPr>
              <a:t>ДОТАЦИИ </a:t>
            </a:r>
          </a:p>
          <a:p>
            <a:pPr algn="ctr"/>
            <a:r>
              <a:rPr lang="ru-RU" b="1" dirty="0">
                <a:solidFill>
                  <a:srgbClr val="0000FF"/>
                </a:solidFill>
              </a:rPr>
              <a:t>на выравнивание бюджетной обеспеченности поселений на </a:t>
            </a:r>
            <a:r>
              <a:rPr lang="ru-RU" b="1" dirty="0" smtClean="0">
                <a:solidFill>
                  <a:srgbClr val="0000FF"/>
                </a:solidFill>
              </a:rPr>
              <a:t>2024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</a:rPr>
              <a:t>(тыс. рублей)</a:t>
            </a:r>
            <a:endParaRPr lang="ru-RU" sz="14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14036"/>
              </p:ext>
            </p:extLst>
          </p:nvPr>
        </p:nvGraphicFramePr>
        <p:xfrm>
          <a:off x="611560" y="1844824"/>
          <a:ext cx="8064896" cy="899696"/>
        </p:xfrm>
        <a:graphic>
          <a:graphicData uri="http://schemas.openxmlformats.org/drawingml/2006/table">
            <a:tbl>
              <a:tblPr/>
              <a:tblGrid>
                <a:gridCol w="7099039"/>
                <a:gridCol w="965857"/>
              </a:tblGrid>
              <a:tr h="449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Наименование волости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«Краснопрудская волость»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1893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249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1893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11560" y="3212976"/>
            <a:ext cx="777686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00FF"/>
                </a:solidFill>
              </a:rPr>
              <a:t>ДОТАЦИИ </a:t>
            </a:r>
          </a:p>
          <a:p>
            <a:pPr lvl="0" algn="ctr"/>
            <a:r>
              <a:rPr lang="ru-RU" b="1" dirty="0">
                <a:solidFill>
                  <a:srgbClr val="0000FF"/>
                </a:solidFill>
              </a:rPr>
              <a:t>на выравнивание бюджетной обеспеченности поселений на плановый </a:t>
            </a:r>
            <a:r>
              <a:rPr lang="ru-RU" b="1" dirty="0" smtClean="0">
                <a:solidFill>
                  <a:srgbClr val="0000FF"/>
                </a:solidFill>
              </a:rPr>
              <a:t>период 2025 </a:t>
            </a:r>
            <a:r>
              <a:rPr lang="ru-RU" b="1" dirty="0">
                <a:solidFill>
                  <a:srgbClr val="0000FF"/>
                </a:solidFill>
              </a:rPr>
              <a:t>и </a:t>
            </a:r>
            <a:r>
              <a:rPr lang="ru-RU" b="1" dirty="0" smtClean="0">
                <a:solidFill>
                  <a:srgbClr val="0000FF"/>
                </a:solidFill>
              </a:rPr>
              <a:t>2026 годов</a:t>
            </a:r>
            <a:endParaRPr lang="ru-RU" b="1" dirty="0">
              <a:solidFill>
                <a:srgbClr val="0000FF"/>
              </a:solidFill>
            </a:endParaRPr>
          </a:p>
          <a:p>
            <a:pPr lvl="0" algn="ctr"/>
            <a:r>
              <a:rPr lang="ru-RU" sz="1400" b="1" dirty="0">
                <a:solidFill>
                  <a:srgbClr val="0000FF"/>
                </a:solidFill>
              </a:rPr>
              <a:t>(тыс. рублей)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115808"/>
              </p:ext>
            </p:extLst>
          </p:nvPr>
        </p:nvGraphicFramePr>
        <p:xfrm>
          <a:off x="683568" y="4572055"/>
          <a:ext cx="7992888" cy="801162"/>
        </p:xfrm>
        <a:graphic>
          <a:graphicData uri="http://schemas.openxmlformats.org/drawingml/2006/table">
            <a:tbl>
              <a:tblPr/>
              <a:tblGrid>
                <a:gridCol w="6264696"/>
                <a:gridCol w="864096"/>
                <a:gridCol w="864096"/>
              </a:tblGrid>
              <a:tr h="374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Наименование волости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Сумма 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2025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Сумма 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2026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7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«Краснопрудская волость»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1707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1531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322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1707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1531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0940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008112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>
                <a:solidFill>
                  <a:srgbClr val="7030A0"/>
                </a:solidFill>
              </a:rPr>
              <a:t>РАЗМЕРЫ </a:t>
            </a:r>
            <a:r>
              <a:rPr lang="ru-RU" sz="1800" dirty="0" smtClean="0">
                <a:solidFill>
                  <a:srgbClr val="7030A0"/>
                </a:solidFill>
              </a:rPr>
              <a:t/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субвенций </a:t>
            </a:r>
            <a:r>
              <a:rPr lang="ru-RU" sz="1800" dirty="0">
                <a:solidFill>
                  <a:srgbClr val="7030A0"/>
                </a:solidFill>
              </a:rPr>
              <a:t>бюджетам поселений из </a:t>
            </a:r>
            <a:r>
              <a:rPr lang="ru-RU" sz="1800" dirty="0" smtClean="0">
                <a:solidFill>
                  <a:srgbClr val="7030A0"/>
                </a:solidFill>
              </a:rPr>
              <a:t>бюджета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муниципального </a:t>
            </a:r>
            <a:r>
              <a:rPr lang="ru-RU" sz="1800" dirty="0">
                <a:solidFill>
                  <a:srgbClr val="7030A0"/>
                </a:solidFill>
              </a:rPr>
              <a:t>образования </a:t>
            </a:r>
            <a:r>
              <a:rPr lang="ru-RU" sz="1800" dirty="0" smtClean="0">
                <a:solidFill>
                  <a:srgbClr val="7030A0"/>
                </a:solidFill>
              </a:rPr>
              <a:t>«</a:t>
            </a:r>
            <a:r>
              <a:rPr lang="ru-RU" sz="1800" dirty="0">
                <a:solidFill>
                  <a:srgbClr val="7030A0"/>
                </a:solidFill>
              </a:rPr>
              <a:t>Псковский район</a:t>
            </a:r>
            <a:r>
              <a:rPr lang="ru-RU" sz="1800" dirty="0" smtClean="0">
                <a:solidFill>
                  <a:srgbClr val="7030A0"/>
                </a:solidFill>
              </a:rPr>
              <a:t>»:</a:t>
            </a:r>
            <a:endParaRPr lang="ru-RU" sz="18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268760"/>
            <a:ext cx="6534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C0099"/>
                </a:solidFill>
                <a:latin typeface="Times New Roman"/>
                <a:ea typeface="Times New Roman"/>
              </a:rPr>
              <a:t>Расходы на осуществление первичного воинского учета органами местного самоуправления поселений, муниципальных и городских округов на </a:t>
            </a:r>
            <a:r>
              <a:rPr lang="ru-RU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2024 год </a:t>
            </a:r>
            <a:r>
              <a:rPr lang="ru-RU" sz="16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(тыс. рублей)</a:t>
            </a:r>
            <a:endParaRPr lang="ru-RU" sz="1600" dirty="0">
              <a:solidFill>
                <a:srgbClr val="CC0099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019508"/>
              </p:ext>
            </p:extLst>
          </p:nvPr>
        </p:nvGraphicFramePr>
        <p:xfrm>
          <a:off x="2411760" y="2420888"/>
          <a:ext cx="6038850" cy="2680593"/>
        </p:xfrm>
        <a:graphic>
          <a:graphicData uri="http://schemas.openxmlformats.org/drawingml/2006/table">
            <a:tbl>
              <a:tblPr/>
              <a:tblGrid>
                <a:gridCol w="4824536"/>
                <a:gridCol w="1214314"/>
              </a:tblGrid>
              <a:tr h="33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волости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2000" b="0" dirty="0" smtClean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«Ершовская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«Завеличенская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640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«Карамышевская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«Краснопрудская</a:t>
                      </a:r>
                      <a:r>
                        <a:rPr lang="ru-RU" sz="1400" baseline="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«Логозовская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«Писковичская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«Серёдкинская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«Торошинская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«Тямшанская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«Ядровская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320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2890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650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267744" y="404664"/>
            <a:ext cx="6400800" cy="1041296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b="1" dirty="0">
                <a:solidFill>
                  <a:srgbClr val="CC0099"/>
                </a:solidFill>
                <a:latin typeface="Times New Roman"/>
                <a:ea typeface="Times New Roman"/>
              </a:rPr>
              <a:t>Расходы на осуществление первичного воинского учета органами местного самоуправления поселений, муниципальных и городских округов плановый период </a:t>
            </a:r>
            <a:r>
              <a:rPr lang="ru-RU" sz="18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2025 </a:t>
            </a:r>
            <a:r>
              <a:rPr lang="ru-RU" sz="1800" b="1" dirty="0">
                <a:solidFill>
                  <a:srgbClr val="CC0099"/>
                </a:solidFill>
                <a:latin typeface="Times New Roman"/>
                <a:ea typeface="Times New Roman"/>
              </a:rPr>
              <a:t>и </a:t>
            </a:r>
            <a:r>
              <a:rPr lang="ru-RU" sz="18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2026 годов </a:t>
            </a:r>
            <a:r>
              <a:rPr lang="ru-RU" sz="1700" b="1" dirty="0" smtClean="0">
                <a:solidFill>
                  <a:srgbClr val="CC0099"/>
                </a:solidFill>
                <a:latin typeface="Times New Roman"/>
                <a:ea typeface="Times New Roman"/>
              </a:rPr>
              <a:t>(тыс. рублей)</a:t>
            </a:r>
            <a:endParaRPr lang="ru-RU" sz="19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64745"/>
              </p:ext>
            </p:extLst>
          </p:nvPr>
        </p:nvGraphicFramePr>
        <p:xfrm>
          <a:off x="1115617" y="1792118"/>
          <a:ext cx="7551016" cy="2773680"/>
        </p:xfrm>
        <a:graphic>
          <a:graphicData uri="http://schemas.openxmlformats.org/drawingml/2006/table">
            <a:tbl>
              <a:tblPr/>
              <a:tblGrid>
                <a:gridCol w="4968551"/>
                <a:gridCol w="1296144"/>
                <a:gridCol w="1286321"/>
              </a:tblGrid>
              <a:tr h="33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волости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на 2025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на 2026 год</a:t>
                      </a:r>
                      <a:endParaRPr lang="ru-RU" sz="2000" b="0" dirty="0" smtClean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2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«Ершовская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«Завеличенская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661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«Карамышевская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«Краснопрудская</a:t>
                      </a:r>
                      <a:r>
                        <a:rPr lang="ru-RU" sz="1400" baseline="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«Логозовская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«Писковичская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«Серёдкинская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«Торошинская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114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«Тямшанская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Бюджет сельского поселения «Ядровская волость»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331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2989</a:t>
                      </a:r>
                      <a:endParaRPr lang="ru-RU" sz="1400" b="1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C0099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000" dirty="0">
                        <a:solidFill>
                          <a:srgbClr val="CC0099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2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rgbClr val="31B6FD">
                <a:shade val="45000"/>
                <a:satMod val="135000"/>
              </a:srgb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79512" y="188640"/>
            <a:ext cx="8784975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8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936104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 БЮДЖЕТА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b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поступающие в бюджет денежные средства</a:t>
            </a:r>
          </a:p>
        </p:txBody>
      </p:sp>
      <p:sp>
        <p:nvSpPr>
          <p:cNvPr id="4" name="Текст 11"/>
          <p:cNvSpPr txBox="1">
            <a:spLocks/>
          </p:cNvSpPr>
          <p:nvPr/>
        </p:nvSpPr>
        <p:spPr bwMode="auto">
          <a:xfrm>
            <a:off x="677863" y="1196752"/>
            <a:ext cx="3657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Налоговые и неналоговые доходы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Текст 13"/>
          <p:cNvSpPr txBox="1">
            <a:spLocks/>
          </p:cNvSpPr>
          <p:nvPr/>
        </p:nvSpPr>
        <p:spPr bwMode="auto">
          <a:xfrm>
            <a:off x="4856612" y="1186022"/>
            <a:ext cx="3384376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Безвозмездные поступления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12"/>
          <p:cNvSpPr txBox="1">
            <a:spLocks/>
          </p:cNvSpPr>
          <p:nvPr/>
        </p:nvSpPr>
        <p:spPr bwMode="auto">
          <a:xfrm>
            <a:off x="677863" y="2420938"/>
            <a:ext cx="381952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НАЛОГОВЫЕ ДОХОДЫ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Поступления от уплаты налогов, установленных Налоговым Кодексом Российской Федерации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акцизы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доходы физических лиц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налоги на совокупный доход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налоги на имущество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другие налоги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endParaRPr kumimoji="0" lang="ru-RU" altLang="ru-RU" sz="11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НЕНАЛОГОВЫЕ ДОХОДЫ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доходы от использования муниципального имущества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платежи при пользовании природными ресурсами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- доходы от продажи материальных и нематериальных активов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штрафы, санкции, возмещение ущерба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Объект 14"/>
          <p:cNvSpPr txBox="1">
            <a:spLocks/>
          </p:cNvSpPr>
          <p:nvPr/>
        </p:nvSpPr>
        <p:spPr bwMode="auto">
          <a:xfrm>
            <a:off x="4645025" y="2420938"/>
            <a:ext cx="38227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ru-RU" altLang="ru-RU" sz="1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eaLnBrk="1" hangingPunct="1"/>
            <a:endParaRPr lang="ru-RU" altLang="ru-RU" sz="11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нерезидентов (международные проекты)</a:t>
            </a:r>
          </a:p>
          <a:p>
            <a:pPr eaLnBrk="1" hangingPunct="1"/>
            <a:endParaRPr lang="ru-RU" altLang="ru-RU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Российской Федерации (межбюджетные трансферты из областного бюджета и бюджетов сельских поселений), организаций, граждан (кроме налоговых и неналоговых доходов)</a:t>
            </a:r>
          </a:p>
          <a:p>
            <a:pPr algn="ctr" eaLnBrk="1" hangingPunct="1"/>
            <a:endParaRPr lang="ru-RU" altLang="ru-RU" sz="15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8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57200" y="274638"/>
            <a:ext cx="83629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ОСНОВНЫЕ НАПРАВЛЕНИЯ ФИНАНСОВОЙ ПОЛИТИКИ ПРИ ПЛАНИРОВАНИИ И ИСПОЛНЕНИИ БЮДЖЕТА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57200" y="1268413"/>
            <a:ext cx="3106738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Candara"/>
                <a:ea typeface="+mn-ea"/>
                <a:cs typeface="+mn-cs"/>
              </a:rPr>
              <a:t>Основные направления финансовой политики при планировании и исполнении бюджета</a:t>
            </a:r>
            <a:r>
              <a:rPr kumimoji="0" lang="ru-RU" sz="11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uLnTx/>
                <a:uFillTx/>
                <a:latin typeface="Candara"/>
                <a:ea typeface="+mn-ea"/>
                <a:cs typeface="+mn-cs"/>
              </a:rPr>
              <a:t> 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1. Осуществление планирования расходов бюджетов в соответствии с муниципальными программами Псковского района и непрограммным направлениям деятельности.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2. Осуществление бюджетного планирования на оценке ожидаемого исполнения по доходам и остатков средств на едином счете бюджета на конец 2022 года.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3. Обеспечение сбалансированности бюджетной системы Псковского района с целью исполнения действующих расходных обязательств, в первую очередь перед гражданами.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4. Обеспечение сдерживания роста расходов путем оптимизации расходных обязательств бюджета и повышения эффективности использования ограниченных финансовых ресурсов.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5. Обеспечение реалистичности и гарантии исполнения принятых бюджетных обязательств.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3563938" y="1268413"/>
            <a:ext cx="5329237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Налоговая политика в области доходов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Основными задачами в области доходов являются: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сохранение и развитие имеющегося налогового потенциала;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повышение эффективности управления муниципальной собственностью;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повышение качества администрирования доходов, проведение своевременной работы с неплательщиками и осуществление мер принудительного взыскания задолженности;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работа по взаимодействию с налогоплательщиками, осуществляющими свою деятельность на территории Псковского района.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Бюджетная политика в области расходов</a:t>
            </a:r>
            <a:endParaRPr kumimoji="0" lang="ru-RU" altLang="ru-RU" sz="1400" b="0" i="1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Администрации Псковского района, муниципальным бюджетным учреждениям необходимо обеспечить корректировку расходов, предполагающую осуществление следующих мер: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инвентаризация и оптимизация расходов бюджета;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сохранения качества и объемов муниципальных услуг;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сокращение капитальных и других расходов, не связанных с обеспечением жизнедеятельности объектов социальной и коммунальной инфраструктуры;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обеспечение жесткого режима экономного и рационального использования бюджетных средств, направленных на оказание социально значимых муниципальных услуг; </a:t>
            </a:r>
          </a:p>
          <a:p>
            <a:pPr marL="273050" marR="0" lvl="0" indent="-2730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недопущение кредиторской задолженности по принятым обязательствам, в первую очередь по заработной плате и социальным выплатам.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 </a:t>
            </a: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altLang="ru-RU" sz="11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0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ФЕДЕРАЛЬНЫЕ, РЕГИОНАЛЬНЫЕ И МЕСТНЫЕ НАЛОГИ</a:t>
            </a:r>
            <a:endParaRPr lang="ru-RU" b="1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 bwMode="auto">
          <a:xfrm>
            <a:off x="676275" y="1844824"/>
            <a:ext cx="38227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n-ea"/>
                <a:cs typeface="+mn-cs"/>
              </a:rPr>
              <a:t>Федеральные налоги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Текст 5"/>
          <p:cNvSpPr txBox="1">
            <a:spLocks/>
          </p:cNvSpPr>
          <p:nvPr/>
        </p:nvSpPr>
        <p:spPr bwMode="auto">
          <a:xfrm>
            <a:off x="4648200" y="1910905"/>
            <a:ext cx="38227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n-ea"/>
                <a:cs typeface="+mn-cs"/>
              </a:rPr>
              <a:t>Региональные и местные налоги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702708" y="2636912"/>
            <a:ext cx="3819525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3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Федеральные налоги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доходы физических лиц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акцизы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(по нормативам отчислений)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3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Региональные налоги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 и законами Псковской области и обязательны к уплате на территории Псковской области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имущество организаций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транспортный налог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(поступления в областной бюджет)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 bwMode="auto">
          <a:xfrm>
            <a:off x="4648200" y="2636911"/>
            <a:ext cx="3822700" cy="348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None/>
              <a:tabLst/>
              <a:defRPr/>
            </a:pPr>
            <a:r>
              <a:rPr kumimoji="0" lang="ru-RU" sz="1200" b="1" i="0" u="sng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Местные налоги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установленные Налоговым кодексом Российской Федерации и нормативными актами Собрания депутатов Псковского района, Собраниями депутатов сельских поселений и обязательны к уплате на территориях соответствующих муниципальных образований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земельный налог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- налог на имущество физических лиц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(на межселенной территории – в бюджет муниципального образования «Псковский район», на территории сельских поселений – в бюджеты сельских поселений)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52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1296144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8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-</a:t>
            </a:r>
            <a:endParaRPr lang="ru-RU" sz="8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 algn="ctr">
              <a:buNone/>
            </a:pPr>
            <a:r>
              <a:rPr lang="ru-RU" sz="4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выплачиваемые </a:t>
            </a:r>
            <a:r>
              <a:rPr lang="ru-RU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бюджета денежные средства, за исключением средств, являющихся источниками финансирования дефицита бюджета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8208912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Формирование расходов 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бюджетов.</a:t>
            </a:r>
            <a:b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Принципы формирования расходов бюджета:</a:t>
            </a:r>
            <a:b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разделам;</a:t>
            </a:r>
            <a:b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</a:t>
            </a:r>
            <a:r>
              <a:rPr kumimoji="0" lang="ru-RU" sz="11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ведомствам;</a:t>
            </a:r>
            <a:b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</a:br>
            <a:r>
              <a:rPr kumimoji="0" lang="ru-RU" sz="1100" b="1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-</a:t>
            </a:r>
            <a:r>
              <a:rPr kumimoji="0" lang="ru-RU" sz="1100" b="1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 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ndara"/>
                <a:ea typeface="+mj-ea"/>
                <a:cs typeface="+mj-cs"/>
              </a:rPr>
              <a:t>по муниципальным программам Псковского района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 bwMode="auto">
          <a:xfrm>
            <a:off x="323850" y="3059961"/>
            <a:ext cx="8640763" cy="346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ПЕРЕЧЕНЬ РАЗДЕЛОВ КЛАССИФИКАЦИИ РАСХОДОВ БЮДЖЕТОВ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0100	ОБЩЕГОСУДАРСТВЕННЫЕ ВОПРОСЫ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0200	НАЦИОНАЛЬНАЯ ОБОРОНА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0300	НАЦИОНАЛЬНАЯ БЕЗОПАСНОСТЬ И ПРАВООХРАНИТЕЛЬНАЯ ДЕЯТЕЛЬНОСТЬ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0400	НАЦИОНАЛЬНАЯ ЭКОНОМИКА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0500	ЖИЛИЩНО-КОММУНАЛЬНОЕ ХОЗЯЙСТВО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0600	ОХРАНА ОКРУЖАЮЩЕЙ СРЕДЫ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0700	ОБРАЗОВАНИЕ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0800	КУЛЬТУРА, КИНЕМАТОГРАФИЯ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0900	ЗДРАВООХРАНЕНИЕ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1000	СОЦИАЛЬНАЯ ПОЛИТИКА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1100	ФИЗИЧЕСКАЯ КУЛЬТУРА И СПОРТ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1200	СРЕДСТВА МАССОВОЙ ИНФОРМАЦИИ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1300	ОБСЛУЖИВАНИЕ ГОСУДАРСТВЕННОГО И МУНИЦИПАЛЬНОГО ДОЛГА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31B6FD"/>
              </a:buClr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</a:rPr>
              <a:t>1400	</a:t>
            </a:r>
            <a:r>
              <a:rPr lang="ru-RU" sz="4800" dirty="0">
                <a:solidFill>
                  <a:srgbClr val="073E87"/>
                </a:solidFill>
                <a:latin typeface="Candara"/>
              </a:rPr>
              <a:t>МЕЖБЮДЖЕТНЫЕ ТРАНСФЕРТЫ ОБЩЕГО ХАРАКТЕРА БЮДЖЕТАМ БЮДЖЕТНОЙ СИСТЕМЫ РОССИЙСКОЙ </a:t>
            </a:r>
            <a:r>
              <a:rPr lang="ru-RU" sz="4800" dirty="0" smtClean="0">
                <a:solidFill>
                  <a:srgbClr val="073E87"/>
                </a:solidFill>
                <a:latin typeface="Candara"/>
              </a:rPr>
              <a:t>ФЕДЕРАЦИИ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05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41129" y="273049"/>
            <a:ext cx="8363272" cy="70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/>
                <a:ea typeface="+mj-ea"/>
                <a:cs typeface="+mj-cs"/>
              </a:rPr>
              <a:t>ДЕФИЦИТ И ПРОФИЦИТ БЮДЖЕТА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/>
              <a:ea typeface="+mj-ea"/>
              <a:cs typeface="+mj-cs"/>
            </a:endParaRPr>
          </a:p>
        </p:txBody>
      </p:sp>
      <p:sp>
        <p:nvSpPr>
          <p:cNvPr id="5" name="Текст 4"/>
          <p:cNvSpPr txBox="1">
            <a:spLocks/>
          </p:cNvSpPr>
          <p:nvPr/>
        </p:nvSpPr>
        <p:spPr bwMode="auto">
          <a:xfrm>
            <a:off x="441129" y="980728"/>
            <a:ext cx="3657600" cy="129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Дефицит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бюджета - превышение расходов бюджета над его доходами</a:t>
            </a:r>
          </a:p>
        </p:txBody>
      </p:sp>
      <p:sp>
        <p:nvSpPr>
          <p:cNvPr id="6" name="Текст 5"/>
          <p:cNvSpPr txBox="1">
            <a:spLocks/>
          </p:cNvSpPr>
          <p:nvPr/>
        </p:nvSpPr>
        <p:spPr bwMode="auto">
          <a:xfrm>
            <a:off x="5076056" y="1052736"/>
            <a:ext cx="3657600" cy="1296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Профицит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бюджета - превышение доходов бюджета над его расходами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57200" y="2781300"/>
            <a:ext cx="36576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Если при планировании бюджета расходы больше доходов – то для покрытия дефицита используются остатки на едином счете бюджета на начало планируемого года, или привлекаются кредиты коммерческих банков, или бюджетные кредиты из областного бюджета</a:t>
            </a:r>
          </a:p>
        </p:txBody>
      </p:sp>
      <p:sp>
        <p:nvSpPr>
          <p:cNvPr id="8" name="Объект 3"/>
          <p:cNvSpPr txBox="1">
            <a:spLocks/>
          </p:cNvSpPr>
          <p:nvPr/>
        </p:nvSpPr>
        <p:spPr bwMode="auto">
          <a:xfrm>
            <a:off x="5130972" y="2759062"/>
            <a:ext cx="36576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Если при планировании бюджета доходы больше расходов – это значит, что в источниках покрытия дефицита бюджета  или заложен возврат кредитов, или остатки средств, сложившиеся на едином счете бюджета района на начало текущего финансового года, до 100 % могут направляться на покрытие временных кассовых разрывов, возникающих при исполнении бюджета района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2237</TotalTime>
  <Words>1999</Words>
  <Application>Microsoft Office PowerPoint</Application>
  <PresentationFormat>Экран (4:3)</PresentationFormat>
  <Paragraphs>584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Воздушный поток</vt:lpstr>
      <vt:lpstr>БЮДЖЕТ  ДЛЯ ГРАЖДАН 2024 - 2026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 ДОХОДОВ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МУНИЦИПАЛЬНОГО ОБРАЗОВАНИЯ «ПСКОВСКИЙ РАЙОН» НА 2024 И ПЛАНОВЫЙ ПЕРИОД 2025 и 2026 ГОДОВ (тыс. рублей)</vt:lpstr>
      <vt:lpstr>РАСХОДЫ БЮДЖЕТА МУНИЦИПАЛЬНОГО ОБРАЗОВАНИЯ «ПСКОВСКИЙ РАЙОН» НА 2024 ГОД (ТЫС. РУБЛЕЙ)</vt:lpstr>
      <vt:lpstr>РАСХОДЫ БЮДЖЕТА МУНИЦИПАЛЬНОГО ОБРАЗОВАНИЯ «ПСКОВСКИЙ РАЙОН» НА 2025 ГОД (ТЫС. РУБЛЕЙ)</vt:lpstr>
      <vt:lpstr>РАСХОДЫ БЮДЖЕТА МУНИЦИПАЛЬНОГО ОБРАЗОВАНИЯ «ПСКОВСКИЙ РАЙОН» НА 2026 ГОД (ТЫС.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РАЗМЕРЫ  субвенций бюджетам поселений из бюджета муниципального образования «Псковский район»: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ДЛЯ ГРАЖДАН</dc:title>
  <dc:creator>User109</dc:creator>
  <cp:lastModifiedBy>User101</cp:lastModifiedBy>
  <cp:revision>186</cp:revision>
  <cp:lastPrinted>2022-11-29T13:55:03Z</cp:lastPrinted>
  <dcterms:created xsi:type="dcterms:W3CDTF">2020-01-15T12:46:43Z</dcterms:created>
  <dcterms:modified xsi:type="dcterms:W3CDTF">2023-12-26T12:26:04Z</dcterms:modified>
</cp:coreProperties>
</file>