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9" r:id="rId18"/>
    <p:sldId id="281" r:id="rId19"/>
    <p:sldId id="280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FF66"/>
    <a:srgbClr val="FFFF99"/>
    <a:srgbClr val="FFFFCC"/>
    <a:srgbClr val="0000FF"/>
    <a:srgbClr val="FC2E5F"/>
    <a:srgbClr val="C9F9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Лист1!$B$2:$B$4</c:f>
              <c:numCache>
                <c:formatCode>#,##0</c:formatCode>
                <c:ptCount val="3"/>
                <c:pt idx="0">
                  <c:v>439852</c:v>
                </c:pt>
                <c:pt idx="1">
                  <c:v>432668</c:v>
                </c:pt>
                <c:pt idx="2">
                  <c:v>463890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от других бюджетов бюджетной системы Российской Федерации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2024</c:v>
                </c:pt>
                <c:pt idx="1">
                  <c:v>2025</c:v>
                </c:pt>
                <c:pt idx="2">
                  <c:v>2026</c:v>
                </c:pt>
              </c:numCache>
            </c:numRef>
          </c:cat>
          <c:val>
            <c:numRef>
              <c:f>Лист1!$C$2:$C$4</c:f>
              <c:numCache>
                <c:formatCode>#,##0</c:formatCode>
                <c:ptCount val="3"/>
                <c:pt idx="0">
                  <c:v>472777</c:v>
                </c:pt>
                <c:pt idx="1">
                  <c:v>515275</c:v>
                </c:pt>
                <c:pt idx="2">
                  <c:v>407203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13412096"/>
        <c:axId val="67454656"/>
        <c:axId val="0"/>
      </c:bar3DChart>
      <c:catAx>
        <c:axId val="113412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7454656"/>
        <c:crosses val="autoZero"/>
        <c:auto val="1"/>
        <c:lblAlgn val="ctr"/>
        <c:lblOffset val="100"/>
        <c:noMultiLvlLbl val="0"/>
      </c:catAx>
      <c:valAx>
        <c:axId val="6745465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34120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739937365793613"/>
          <c:y val="0"/>
          <c:w val="0.30187845703847116"/>
          <c:h val="0.97111623224334687"/>
        </c:manualLayout>
      </c:layout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24999999999997E-2"/>
          <c:y val="0.12837499999999999"/>
          <c:w val="0.54983333333333329"/>
          <c:h val="0.8247499999999999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2759807314856751E-2"/>
                  <c:y val="-0.15117387750567396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3163456671955673E-2"/>
                  <c:y val="-0.1284976272477661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5923382682076166E-2"/>
                  <c:y val="-0.1159000190455028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1401211831164055E-2"/>
                  <c:y val="-7.054771692034218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0445790923515623E-2"/>
                  <c:y val="-4.535210373450573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9341773041361979E-2"/>
                  <c:y val="0.1536930420429476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7.6878922284988327E-2"/>
                  <c:y val="8.314552351326025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6878922284988244E-2"/>
                  <c:y val="4.787146666243433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5.8789764100285143E-2"/>
                  <c:y val="-6.4804307457901507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163456671955756E-2"/>
                  <c:y val="0.10078245274334598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1.6581728335977864E-2"/>
                  <c:y val="-0.1083411366990969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5222895461757819E-2"/>
                  <c:y val="-0.29478867427428701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3.0148596974505209E-3"/>
                  <c:y val="0.1738497309822718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Условно утвержденные расходы</c:v>
                </c:pt>
                <c:pt idx="1">
                  <c:v>ОБЩЕГОСУДАРСТВЕННЫЕ ВОПРОСЫ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ОХРАНА ОКРУЖАЮЩЕЙ СРЕДЫ</c:v>
                </c:pt>
                <c:pt idx="7">
                  <c:v>ОБРАЗОВАНИЕ</c:v>
                </c:pt>
                <c:pt idx="8">
                  <c:v>КУЛЬТУРА, КИНЕМАТОГРАФИЯ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21837</c:v>
                </c:pt>
                <c:pt idx="1">
                  <c:v>92377</c:v>
                </c:pt>
                <c:pt idx="2">
                  <c:v>0</c:v>
                </c:pt>
                <c:pt idx="3">
                  <c:v>1026</c:v>
                </c:pt>
                <c:pt idx="4">
                  <c:v>107793</c:v>
                </c:pt>
                <c:pt idx="5">
                  <c:v>14310</c:v>
                </c:pt>
                <c:pt idx="6">
                  <c:v>636</c:v>
                </c:pt>
                <c:pt idx="7">
                  <c:v>490102</c:v>
                </c:pt>
                <c:pt idx="8">
                  <c:v>81523</c:v>
                </c:pt>
                <c:pt idx="9">
                  <c:v>27518</c:v>
                </c:pt>
                <c:pt idx="10">
                  <c:v>5287</c:v>
                </c:pt>
                <c:pt idx="11">
                  <c:v>1531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3927911518603198"/>
          <c:y val="1.8865157480314965E-2"/>
          <c:w val="0.31894438129856417"/>
          <c:h val="0.88425492405605721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0493705474414689E-2"/>
          <c:y val="2.4872592503966794E-2"/>
          <c:w val="0.57029062886492865"/>
          <c:h val="0.8846816165725175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7694351683605404E-2"/>
                  <c:y val="-0.3617831636940624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5194702884252527E-3"/>
                  <c:y val="0.12888525206600976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7174928221933106E-2"/>
                  <c:y val="0.1017515147889550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6437751177325574E-2"/>
                  <c:y val="4.522271741886229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855967794212029"/>
                  <c:y val="-6.7834343192636716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057422453519857"/>
                  <c:y val="9.044579092351545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9761495738306393E-2"/>
                  <c:y val="0.1356686863852732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5185521167987762E-2"/>
                  <c:y val="0.11984067297365819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7.7252665222688754E-2"/>
                  <c:y val="-3.617831636940625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Лист1!$A$2:$A$11</c:f>
              <c:strCache>
                <c:ptCount val="10"/>
                <c:pt idx="0">
                  <c:v>Муниципальная программа Псковского района "Развитие образования, молодежной политики и физической культуры и спорта в Псковском районе"</c:v>
                </c:pt>
                <c:pt idx="1">
                  <c:v>Муниципальная программа Псковского района "Развитие культуры в Псковском районе"</c:v>
                </c:pt>
                <c:pt idx="2">
                  <c:v>Муниципальная программа "Содействие экономическому развитию и инвестиционной привлекательности Псковского района"</c:v>
                </c:pt>
                <c:pt idx="3">
                  <c:v>Муниципальная программа Псковского района "Обеспечение безопасности граждан на территории Псковского района"</c:v>
                </c:pt>
                <c:pt idx="4">
                  <c:v>Муниципальная программа Псковского района "Комплексное развитие систем коммунальной инфраструктуры и благоустройства Псковского района"</c:v>
                </c:pt>
                <c:pt idx="5">
                  <c:v>Муниципальная программа Псковского района "Развитие транспортного обслуживания населения на территории Псковского района"</c:v>
                </c:pt>
                <c:pt idx="6">
                  <c:v>Муниципальная программа Псковского района "Управление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района"</c:v>
                </c:pt>
                <c:pt idx="7">
                  <c:v>Муниципальная программа Псковского района "Противодействие экстремизму и профилактика терроризма на территории муниципального образования "Псковский район"</c:v>
                </c:pt>
                <c:pt idx="8">
                  <c:v>Муниципальная программа "Формирование современной городской среды на территории Псковского района"</c:v>
                </c:pt>
                <c:pt idx="9">
                  <c:v>Непрограммные расходы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593134</c:v>
                </c:pt>
                <c:pt idx="1">
                  <c:v>82213</c:v>
                </c:pt>
                <c:pt idx="2">
                  <c:v>6522</c:v>
                </c:pt>
                <c:pt idx="3">
                  <c:v>5033</c:v>
                </c:pt>
                <c:pt idx="4">
                  <c:v>42267</c:v>
                </c:pt>
                <c:pt idx="5">
                  <c:v>101895</c:v>
                </c:pt>
                <c:pt idx="6">
                  <c:v>73079</c:v>
                </c:pt>
                <c:pt idx="7">
                  <c:v>5464</c:v>
                </c:pt>
                <c:pt idx="8">
                  <c:v>12652</c:v>
                </c:pt>
                <c:pt idx="9">
                  <c:v>58060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1856602709891739"/>
          <c:y val="1.1873324616353164E-2"/>
          <c:w val="0.37268838815889144"/>
          <c:h val="0.96268648212876629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7341075968602749E-5"/>
          <c:y val="2.4872592503966794E-2"/>
          <c:w val="0.57029062886492865"/>
          <c:h val="0.8846816165725175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4575974570318633E-2"/>
                  <c:y val="-0.4409232307521386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0457412445449128"/>
                  <c:y val="-2.261144773087890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8.9012263100243225E-2"/>
                  <c:y val="1.1305545822543934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7240451244627547"/>
                  <c:y val="1.356686863852734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1098349035598436E-2"/>
                  <c:y val="-1.582801341161523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057422453519857"/>
                  <c:y val="9.044579092351545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9761495738306393E-2"/>
                  <c:y val="0.1356686863852732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4.9558313539083326E-2"/>
                  <c:y val="0.1153183834274824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2535338130474022"/>
                  <c:y val="-1.808915818470312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6.2676690652370068E-2"/>
                  <c:y val="-6.105090887337304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Муниципальная программа Псковского района "Развитие образования, молодежной политики и физической культуры и спорта в Псковском районе"</c:v>
                </c:pt>
                <c:pt idx="1">
                  <c:v>Муниципальная программа Псковского района "Развитие культуры в Псковском районе"</c:v>
                </c:pt>
                <c:pt idx="2">
                  <c:v>Муниципальная программа "Содействие экономическому развитию и инвестиционной привлекательности Псковского района"</c:v>
                </c:pt>
                <c:pt idx="3">
                  <c:v>Муниципальная программа Псковского района "Обеспечение безопасности граждан на территории Псковского района"</c:v>
                </c:pt>
                <c:pt idx="4">
                  <c:v>Муниципальная программа Псковского района "Комплексное развитие систем коммунальной инфраструктуры и благоустройства Псковского района"</c:v>
                </c:pt>
                <c:pt idx="5">
                  <c:v>Муниципальная программа Псковского района "Развитие транспортного обслуживания населения на территории Псковского района"</c:v>
                </c:pt>
                <c:pt idx="6">
                  <c:v>Муниципальная программа Псковского района "Управление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района"</c:v>
                </c:pt>
                <c:pt idx="7">
                  <c:v>Непрограммные расходы</c:v>
                </c:pt>
                <c:pt idx="8">
                  <c:v>Утвержденные расходы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558634</c:v>
                </c:pt>
                <c:pt idx="1">
                  <c:v>82213</c:v>
                </c:pt>
                <c:pt idx="2">
                  <c:v>6521</c:v>
                </c:pt>
                <c:pt idx="3">
                  <c:v>471</c:v>
                </c:pt>
                <c:pt idx="4">
                  <c:v>14861</c:v>
                </c:pt>
                <c:pt idx="5">
                  <c:v>98443</c:v>
                </c:pt>
                <c:pt idx="6">
                  <c:v>134075</c:v>
                </c:pt>
                <c:pt idx="7">
                  <c:v>40301</c:v>
                </c:pt>
                <c:pt idx="8">
                  <c:v>10775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8504128558718449"/>
          <c:y val="1.1873324616353164E-2"/>
          <c:w val="0.40621312967062428"/>
          <c:h val="0.98755907463273307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753283611279197E-3"/>
          <c:y val="2.4872592503966794E-2"/>
          <c:w val="0.57029062886492865"/>
          <c:h val="0.8846816165725175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3.7897533882828446E-2"/>
                  <c:y val="-0.14245212070453711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2750947782661437E-2"/>
                  <c:y val="6.331205364646093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937307241344165E-2"/>
                  <c:y val="-6.783434319263671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9.171536036859082E-2"/>
                  <c:y val="1.130572386543945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1436217830709351"/>
                  <c:y val="-6.7834343192636716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057422453519857"/>
                  <c:y val="4.974518500793358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5.9761495738306393E-2"/>
                  <c:y val="0.1356686863852732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6439936425796612E-2"/>
                  <c:y val="0.1153183834274824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.12535338130474022"/>
                  <c:y val="-1.8089158184703125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9.6201432164102985E-2"/>
                  <c:y val="-7.461777751190039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Муниципальная программа Псковского района "Развитие образования, молодежной политики и физической культуры и спорта в Псковском районе"</c:v>
                </c:pt>
                <c:pt idx="1">
                  <c:v>Муниципальная программа Псковского района "Развитие культуры в Псковском районе"</c:v>
                </c:pt>
                <c:pt idx="2">
                  <c:v>Муниципальная программа "Содействие экономическому развитию и инвестиционной привлекательности Псковского района"</c:v>
                </c:pt>
                <c:pt idx="3">
                  <c:v>Муниципальная программа Псковского района "Обеспечение безопасности граждан на территории Псковского района"</c:v>
                </c:pt>
                <c:pt idx="4">
                  <c:v>Муниципальная программа Псковского района "Комплексное развитие систем коммунальной инфраструктуры и благоустройства Псковского района"</c:v>
                </c:pt>
                <c:pt idx="5">
                  <c:v>Муниципальная программа Псковского района "Развитие транспортного обслуживания населения на территории Псковского района"</c:v>
                </c:pt>
                <c:pt idx="6">
                  <c:v>Муниципальная программа Псковского района "Управление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района"</c:v>
                </c:pt>
                <c:pt idx="7">
                  <c:v>Непрограммные расходы</c:v>
                </c:pt>
                <c:pt idx="8">
                  <c:v>Условно утвержденные расходы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519590</c:v>
                </c:pt>
                <c:pt idx="1">
                  <c:v>82213</c:v>
                </c:pt>
                <c:pt idx="2">
                  <c:v>6521</c:v>
                </c:pt>
                <c:pt idx="3">
                  <c:v>471</c:v>
                </c:pt>
                <c:pt idx="4">
                  <c:v>14946</c:v>
                </c:pt>
                <c:pt idx="5">
                  <c:v>101363</c:v>
                </c:pt>
                <c:pt idx="6">
                  <c:v>61438</c:v>
                </c:pt>
                <c:pt idx="7">
                  <c:v>35562</c:v>
                </c:pt>
                <c:pt idx="8">
                  <c:v>21837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59524446778640761"/>
          <c:y val="1.1873324616353169E-2"/>
          <c:w val="0.38872196018624194"/>
          <c:h val="0.96268648212876629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2024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Содержание автомобильных дорог общего пользования местного значения и сооружений на них, нацеленное на обеспечение их проезжаемости и безопасности</c:v>
                </c:pt>
                <c:pt idx="1">
                  <c:v>Дорожная 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17784</c:v>
                </c:pt>
                <c:pt idx="1">
                  <c:v>77606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2025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Содержание автомобильных дорог общего пользования местного значения и сооружений на них, нацеленное на обеспечение их проезжаемости и безопасности</c:v>
                </c:pt>
                <c:pt idx="1">
                  <c:v>Дорожная 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18590</c:v>
                </c:pt>
                <c:pt idx="1">
                  <c:v>79298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2026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Содержание автомобильных дорог общего пользования местного значения и сооружений на них, нацеленное на обеспечение их проезжаемости и безопасности</c:v>
                </c:pt>
                <c:pt idx="1">
                  <c:v>Дорожная 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c:v>
                </c:pt>
              </c:strCache>
            </c:strRef>
          </c:cat>
          <c:val>
            <c:numRef>
              <c:f>Лист1!$D$2:$D$3</c:f>
              <c:numCache>
                <c:formatCode>#,##0</c:formatCode>
                <c:ptCount val="2"/>
                <c:pt idx="0">
                  <c:v>25386</c:v>
                </c:pt>
                <c:pt idx="1">
                  <c:v>75422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7300736"/>
        <c:axId val="141127616"/>
        <c:axId val="100967680"/>
      </c:bar3DChart>
      <c:catAx>
        <c:axId val="1173007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141127616"/>
        <c:crosses val="autoZero"/>
        <c:auto val="1"/>
        <c:lblAlgn val="ctr"/>
        <c:lblOffset val="100"/>
        <c:noMultiLvlLbl val="0"/>
      </c:catAx>
      <c:valAx>
        <c:axId val="141127616"/>
        <c:scaling>
          <c:logBase val="10"/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117300736"/>
        <c:crosses val="autoZero"/>
        <c:crossBetween val="between"/>
      </c:valAx>
      <c:serAx>
        <c:axId val="100967680"/>
        <c:scaling>
          <c:orientation val="minMax"/>
        </c:scaling>
        <c:delete val="0"/>
        <c:axPos val="b"/>
        <c:majorTickMark val="out"/>
        <c:minorTickMark val="none"/>
        <c:tickLblPos val="nextTo"/>
        <c:crossAx val="141127616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567349390557359E-2"/>
          <c:y val="6.1745219398387105E-2"/>
          <c:w val="0.47473197422508606"/>
          <c:h val="0.897486894034020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и неналоговых доходов на 2023 год (тыс. рублей)</c:v>
                </c:pt>
              </c:strCache>
            </c:strRef>
          </c:tx>
          <c:explosion val="27"/>
          <c:dLbls>
            <c:dLblPos val="bestFit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Платежи при пользовании природными ресурсами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330672</c:v>
                </c:pt>
                <c:pt idx="1">
                  <c:v>18560</c:v>
                </c:pt>
                <c:pt idx="2">
                  <c:v>56350</c:v>
                </c:pt>
                <c:pt idx="3">
                  <c:v>60</c:v>
                </c:pt>
                <c:pt idx="4">
                  <c:v>722</c:v>
                </c:pt>
                <c:pt idx="5">
                  <c:v>13662</c:v>
                </c:pt>
                <c:pt idx="6">
                  <c:v>804</c:v>
                </c:pt>
                <c:pt idx="7">
                  <c:v>15701</c:v>
                </c:pt>
                <c:pt idx="8">
                  <c:v>3321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108761455883435"/>
          <c:y val="1.1131889763779524E-3"/>
          <c:w val="0.32599579331110107"/>
          <c:h val="0.97352362204724419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Субсидии бюджетам бюджетной системы РФ (межбюджетные субсидии)</c:v>
                </c:pt>
                <c:pt idx="1">
                  <c:v>Субвенции бюджетам бюджетной системы РФ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135830</c:v>
                </c:pt>
                <c:pt idx="1">
                  <c:v>319286</c:v>
                </c:pt>
                <c:pt idx="2">
                  <c:v>17661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567349390557359E-2"/>
          <c:y val="6.1745219398387105E-2"/>
          <c:w val="0.47473197422508606"/>
          <c:h val="0.897486894034020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и неналоговых доходов на 2024 год (тыс. рублей)</c:v>
                </c:pt>
              </c:strCache>
            </c:strRef>
          </c:tx>
          <c:explosion val="27"/>
          <c:dLbls>
            <c:dLblPos val="bestFit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Платежи при пользовании природными ресурсами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329273</c:v>
                </c:pt>
                <c:pt idx="1">
                  <c:v>19383</c:v>
                </c:pt>
                <c:pt idx="2">
                  <c:v>59438</c:v>
                </c:pt>
                <c:pt idx="3">
                  <c:v>60</c:v>
                </c:pt>
                <c:pt idx="4">
                  <c:v>722</c:v>
                </c:pt>
                <c:pt idx="5">
                  <c:v>11062</c:v>
                </c:pt>
                <c:pt idx="6">
                  <c:v>615</c:v>
                </c:pt>
                <c:pt idx="7">
                  <c:v>9701</c:v>
                </c:pt>
                <c:pt idx="8">
                  <c:v>2414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108761455883435"/>
          <c:y val="1.1131889763779524E-3"/>
          <c:w val="0.32599579331110107"/>
          <c:h val="0.97352362204724419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Субсидии бюджетам бюджетной системы РФ (межбюджетные субсидии)</c:v>
                </c:pt>
                <c:pt idx="1">
                  <c:v>Субвенции бюджетам бюджетной системы РФ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180889</c:v>
                </c:pt>
                <c:pt idx="1">
                  <c:v>316725</c:v>
                </c:pt>
                <c:pt idx="2">
                  <c:v>17661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003537422079153"/>
          <c:y val="6.3368755016091557E-2"/>
          <c:w val="0.30107205641950147"/>
          <c:h val="0.8503746950296440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1567349390557359E-2"/>
          <c:y val="6.1745219398387105E-2"/>
          <c:w val="0.47473197422508606"/>
          <c:h val="0.8974868940340209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и неналоговых доходов на 2025 год (тыс. рублей)</c:v>
                </c:pt>
              </c:strCache>
            </c:strRef>
          </c:tx>
          <c:explosion val="27"/>
          <c:dLbls>
            <c:dLblPos val="bestFit"/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Лист1!$A$2:$A$10</c:f>
              <c:strCache>
                <c:ptCount val="9"/>
                <c:pt idx="0">
                  <c:v>Налоги на прибыль, доходы</c:v>
                </c:pt>
                <c:pt idx="1">
                  <c:v>Налоги на товары (работы, услуги), реализуемые на территории Российской Федерации</c:v>
                </c:pt>
                <c:pt idx="2">
                  <c:v>Налоги на совокупный доход</c:v>
                </c:pt>
                <c:pt idx="3">
                  <c:v>Налоги на имущество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Платежи при пользовании природными ресурсами</c:v>
                </c:pt>
                <c:pt idx="7">
                  <c:v>Доходы от продажи материальных и нематериальных активов</c:v>
                </c:pt>
                <c:pt idx="8">
                  <c:v>Штрафы, санкции, возмещение ущерба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348850</c:v>
                </c:pt>
                <c:pt idx="1">
                  <c:v>26140</c:v>
                </c:pt>
                <c:pt idx="2">
                  <c:v>64208</c:v>
                </c:pt>
                <c:pt idx="3">
                  <c:v>60</c:v>
                </c:pt>
                <c:pt idx="4">
                  <c:v>722</c:v>
                </c:pt>
                <c:pt idx="5">
                  <c:v>11062</c:v>
                </c:pt>
                <c:pt idx="6">
                  <c:v>636</c:v>
                </c:pt>
                <c:pt idx="7">
                  <c:v>9701</c:v>
                </c:pt>
                <c:pt idx="8">
                  <c:v>2511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5108761455883435"/>
          <c:y val="1.1131889763779524E-3"/>
          <c:w val="0.32599579331110107"/>
          <c:h val="0.97352362204724419"/>
        </c:manualLayout>
      </c:layout>
      <c:overlay val="0"/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Субсидии бюджетам бюджетной системы Российской Федерации (межбюджетные субсидии)</c:v>
                </c:pt>
                <c:pt idx="1">
                  <c:v>Субвенции бюджетам бюджетной системы Росийской Федерации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92368</c:v>
                </c:pt>
                <c:pt idx="1">
                  <c:v>313623</c:v>
                </c:pt>
                <c:pt idx="2">
                  <c:v>1212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24999999999997E-2"/>
          <c:y val="0.12837499999999999"/>
          <c:w val="0.54983333333333329"/>
          <c:h val="0.8247499999999999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4"/>
          <c:dLbls>
            <c:dLbl>
              <c:idx val="0"/>
              <c:layout>
                <c:manualLayout>
                  <c:x val="4.5222895461757812E-2"/>
                  <c:y val="-9.07042074690113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823775515920839E-2"/>
                  <c:y val="-7.0547716920342202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1607197965658136"/>
                  <c:y val="-0.1058215753805132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1401211831164055E-2"/>
                  <c:y val="-7.054771692034218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0552008941076822"/>
                  <c:y val="-4.53521037345056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099779986459244"/>
                  <c:y val="4.53521037345056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8641167125779948E-2"/>
                  <c:y val="-0.1133802593362643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8.8938361074790362E-2"/>
                  <c:y val="7.3067278238925837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1953220772240857E-2"/>
                  <c:y val="0.1169780738648086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641167125780003E-2"/>
                  <c:y val="-2.771517450442005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5074298487252604E-3"/>
                  <c:y val="-0.1209389432920151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4.371546561303255E-2"/>
                  <c:y val="-0.1754668132112305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КУЛЬТУРА, КИНЕМАТОГРАФИЯ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СРЕДСТВА МАССОВОЙ ИНФОРМАЦИИ</c:v>
                </c:pt>
                <c:pt idx="11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116040</c:v>
                </c:pt>
                <c:pt idx="1">
                  <c:v>3000</c:v>
                </c:pt>
                <c:pt idx="2">
                  <c:v>9514</c:v>
                </c:pt>
                <c:pt idx="3">
                  <c:v>110847</c:v>
                </c:pt>
                <c:pt idx="4">
                  <c:v>54114</c:v>
                </c:pt>
                <c:pt idx="5">
                  <c:v>2342</c:v>
                </c:pt>
                <c:pt idx="6">
                  <c:v>563662</c:v>
                </c:pt>
                <c:pt idx="7">
                  <c:v>81523</c:v>
                </c:pt>
                <c:pt idx="8">
                  <c:v>29380</c:v>
                </c:pt>
                <c:pt idx="9">
                  <c:v>5287</c:v>
                </c:pt>
                <c:pt idx="10">
                  <c:v>2715</c:v>
                </c:pt>
                <c:pt idx="11">
                  <c:v>1893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8299462452889848"/>
          <c:y val="2.894341104956592E-2"/>
          <c:w val="0.30772281237507326"/>
          <c:h val="0.96469142317520273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124999999999997E-2"/>
          <c:y val="0.12837499999999999"/>
          <c:w val="0.54983333333333329"/>
          <c:h val="0.8247499999999999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8641167125779948E-2"/>
                  <c:y val="-9.8262891424762341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6730325310483073E-2"/>
                  <c:y val="-0.10330201406192961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6475272927889308E-2"/>
                  <c:y val="-0.1284976272477661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1401211831164055E-2"/>
                  <c:y val="-7.054771692034218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9.0445790923515623E-2"/>
                  <c:y val="-4.535210373450573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0099779986459244"/>
                  <c:y val="4.53521037345056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1.9596588033428383E-2"/>
                  <c:y val="9.322376878759502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7.6878922284988299E-2"/>
                  <c:y val="4.7871665053089339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6.0297193949010964E-3"/>
                  <c:y val="9.934114463472312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7.5371492436263014E-3"/>
                  <c:y val="-0.14361499515926804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4.9745066312669915E-2"/>
                  <c:y val="-0.1511736791150189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4.5222895461757819E-2"/>
                  <c:y val="-0.29478867427428701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1.0552008941076822E-2"/>
                  <c:y val="0.1310171885663497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Лист1!$A$2:$A$13</c:f>
              <c:strCache>
                <c:ptCount val="12"/>
                <c:pt idx="0">
                  <c:v>Условно утвержденные расходы</c:v>
                </c:pt>
                <c:pt idx="1">
                  <c:v>ОБЩЕГОСУДАРСТВЕННЫЕ ВОПРОСЫ</c:v>
                </c:pt>
                <c:pt idx="2">
                  <c:v>НАЦИОНАЛЬНАЯ ОБОРОНА</c:v>
                </c:pt>
                <c:pt idx="3">
                  <c:v>НАЦИОНАЛЬНАЯ БЕЗОПАСНОСТЬ И ПРАВООХРАНИТЕЛЬНАЯ ДЕЯТЕЛЬНОСТЬ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ОХРАНА ОКРУЖАЮЩЕЙ СРЕДЫ</c:v>
                </c:pt>
                <c:pt idx="7">
                  <c:v>ОБРАЗОВАНИЕ</c:v>
                </c:pt>
                <c:pt idx="8">
                  <c:v>КУЛЬТУРА, КИНЕМАТОГРАФИЯ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10775</c:v>
                </c:pt>
                <c:pt idx="1">
                  <c:v>97115</c:v>
                </c:pt>
                <c:pt idx="2">
                  <c:v>3103</c:v>
                </c:pt>
                <c:pt idx="3">
                  <c:v>1026</c:v>
                </c:pt>
                <c:pt idx="4">
                  <c:v>174155</c:v>
                </c:pt>
                <c:pt idx="5">
                  <c:v>14246</c:v>
                </c:pt>
                <c:pt idx="6">
                  <c:v>615</c:v>
                </c:pt>
                <c:pt idx="7">
                  <c:v>529148</c:v>
                </c:pt>
                <c:pt idx="8">
                  <c:v>81523</c:v>
                </c:pt>
                <c:pt idx="9">
                  <c:v>27593</c:v>
                </c:pt>
                <c:pt idx="10">
                  <c:v>5287</c:v>
                </c:pt>
                <c:pt idx="11">
                  <c:v>1707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7395004543654691"/>
          <c:y val="2.894341104956592E-2"/>
          <c:w val="0.31676739146742477"/>
          <c:h val="0.96469142317520273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D1D3-B893-4ADB-890B-CFE6ED88A176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37D1D3-B893-4ADB-890B-CFE6ED88A176}" type="datetimeFigureOut">
              <a:rPr lang="ru-RU" smtClean="0"/>
              <a:t>26.12.2023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67F9E2-9644-4DB0-9C81-EE94BC67047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052545"/>
            <a:ext cx="7848871" cy="882119"/>
          </a:xfrm>
        </p:spPr>
        <p:txBody>
          <a:bodyPr>
            <a:normAutofit/>
          </a:bodyPr>
          <a:lstStyle/>
          <a:p>
            <a:pPr algn="ctr"/>
            <a:r>
              <a:rPr lang="ru-RU" sz="1600" dirty="0"/>
              <a:t>Финансовое управление</a:t>
            </a:r>
          </a:p>
          <a:p>
            <a:pPr algn="ctr"/>
            <a:r>
              <a:rPr lang="ru-RU" sz="1600" dirty="0"/>
              <a:t>Администрации Псковского района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1268760"/>
            <a:ext cx="7175351" cy="2952329"/>
          </a:xfrm>
        </p:spPr>
        <p:txBody>
          <a:bodyPr/>
          <a:lstStyle/>
          <a:p>
            <a:r>
              <a:rPr lang="ru-RU" sz="6600" dirty="0"/>
              <a:t>БЮДЖЕТ </a:t>
            </a:r>
            <a:br>
              <a:rPr lang="ru-RU" sz="6600" dirty="0"/>
            </a:br>
            <a:r>
              <a:rPr lang="ru-RU" sz="6600" dirty="0"/>
              <a:t>ДЛЯ </a:t>
            </a:r>
            <a:r>
              <a:rPr lang="ru-RU" sz="6600" dirty="0" smtClean="0"/>
              <a:t>ГРАЖДАН</a:t>
            </a:r>
            <a:br>
              <a:rPr lang="ru-RU" sz="6600" dirty="0" smtClean="0"/>
            </a:br>
            <a:r>
              <a:rPr lang="ru-RU" sz="6600" dirty="0" smtClean="0"/>
              <a:t>2024 - 2026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989833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332656"/>
            <a:ext cx="7992888" cy="1008112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ПОРЯДОК СОСТАВЛЕНИЯ, РАССМОТРЕНИЯ И УТВЕРЖДЕНИЯ БЮДЖЕТА </a:t>
            </a:r>
            <a:endParaRPr lang="ru-RU" sz="28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Текст 2"/>
          <p:cNvSpPr txBox="1">
            <a:spLocks/>
          </p:cNvSpPr>
          <p:nvPr/>
        </p:nvSpPr>
        <p:spPr bwMode="auto">
          <a:xfrm>
            <a:off x="676275" y="1447726"/>
            <a:ext cx="3822700" cy="720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Составление и рассмотрение бюджета 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Текст 4"/>
          <p:cNvSpPr txBox="1">
            <a:spLocks/>
          </p:cNvSpPr>
          <p:nvPr/>
        </p:nvSpPr>
        <p:spPr bwMode="auto">
          <a:xfrm>
            <a:off x="4637158" y="1535037"/>
            <a:ext cx="38227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Утверждение бюджета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 bwMode="auto">
          <a:xfrm>
            <a:off x="761466" y="2492375"/>
            <a:ext cx="3819525" cy="30968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sz="2900" b="1" i="1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Планирование бюджета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ru-RU" sz="2900" b="1" i="1" u="sng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Составление проекта решения о бюджете: </a:t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При составлении проекта решения о бюджете собирается информация о планируемых поступлениях в бюджет муниципального образования «Псковский район» и о потребности в денежных средствах. Проводится анализ и сопоставление сумм доходов, расходов и дефицита (профицита).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2900" b="1" i="1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Рассмотрение проекта решения о бюджете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Проект решения о бюджете представляется в Собрание депутатов Псковского района для рассмотрения. Проект решения о бюджете выносится на публичные слушания в обязательном порядке.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7" name="Объект 5"/>
          <p:cNvSpPr txBox="1">
            <a:spLocks/>
          </p:cNvSpPr>
          <p:nvPr/>
        </p:nvSpPr>
        <p:spPr bwMode="auto">
          <a:xfrm>
            <a:off x="4932040" y="2492375"/>
            <a:ext cx="3535684" cy="1816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altLang="ru-RU" sz="1600" b="1" i="1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Утверждение бюджета </a:t>
            </a:r>
            <a:r>
              <a:rPr kumimoji="0" lang="ru-RU" altLang="ru-RU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/>
            </a:r>
            <a:br>
              <a:rPr kumimoji="0" lang="ru-RU" altLang="ru-RU" sz="1800" b="0" i="0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</a:br>
            <a:endParaRPr kumimoji="0" lang="ru-RU" altLang="ru-RU" sz="1800" b="0" i="0" u="sng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alt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Принятое Собранием депутатов Псковского района решение о бюджете направляется Главе Псковского района для подписания и опубликования в средствах массовой информации.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alt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8810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457200" y="338137"/>
            <a:ext cx="8229600" cy="1146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ОСНОВНЫЕ ХАРАКТЕРИСТИКИ БЮДЖЕТА НА 2023 ГОД И ПЛАНОВЫЙ ПЕРИОД 2024 И </a:t>
            </a:r>
            <a:r>
              <a:rPr kumimoji="0" lang="ru-RU" altLang="ru-RU" sz="2000" b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2025</a:t>
            </a: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ГОДОВ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(ТЫС. РУБЛЕЙ)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515913"/>
              </p:ext>
            </p:extLst>
          </p:nvPr>
        </p:nvGraphicFramePr>
        <p:xfrm>
          <a:off x="323850" y="1844825"/>
          <a:ext cx="8569325" cy="4402168"/>
        </p:xfrm>
        <a:graphic>
          <a:graphicData uri="http://schemas.openxmlformats.org/drawingml/2006/table">
            <a:tbl>
              <a:tblPr firstRow="1" firstCol="1" bandRow="1"/>
              <a:tblGrid>
                <a:gridCol w="3672086"/>
                <a:gridCol w="1656184"/>
                <a:gridCol w="1656184"/>
                <a:gridCol w="1584871"/>
              </a:tblGrid>
              <a:tr h="485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C00000"/>
                          </a:solidFill>
                          <a:effectLst/>
                        </a:rPr>
                        <a:t>наименование показателя</a:t>
                      </a:r>
                      <a:endParaRPr lang="ru-RU" sz="20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  <a:effectLst/>
                        </a:rPr>
                        <a:t>2024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  <a:effectLst/>
                        </a:rPr>
                        <a:t>2025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>
                          <a:solidFill>
                            <a:srgbClr val="C00000"/>
                          </a:solidFill>
                          <a:effectLst/>
                        </a:rPr>
                        <a:t>2026</a:t>
                      </a:r>
                      <a:endParaRPr lang="ru-RU" sz="28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7334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Условно утвержденные расходы</a:t>
                      </a:r>
                      <a:endParaRPr lang="ru-RU" sz="24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</a:endParaRPr>
                    </a:p>
                  </a:txBody>
                  <a:tcPr marL="68583" marR="68583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Calibri"/>
                          <a:cs typeface="Times New Roman"/>
                        </a:rPr>
                        <a:t>10 775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Calibri"/>
                          <a:cs typeface="Times New Roman"/>
                        </a:rPr>
                        <a:t>21 837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</a:tr>
              <a:tr h="9249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ДОХОДЫ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912 629 </a:t>
                      </a: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947 943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871 093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</a:tr>
              <a:tr h="10081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РАСХОДЫ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980 317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946 294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843 939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20000"/>
                      </a:srgbClr>
                    </a:solidFill>
                  </a:tcPr>
                </a:tc>
              </a:tr>
              <a:tr h="11371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ndara"/>
                        </a:defRPr>
                      </a:lvl9pPr>
                    </a:lstStyle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Дефицит (-), профицит (+)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-67 688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1 649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ndara"/>
                        </a:defRPr>
                      </a:lvl9pPr>
                    </a:lstStyle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 </a:t>
                      </a:r>
                      <a:r>
                        <a:rPr lang="ru-RU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</a:rPr>
                        <a:t>27 154 </a:t>
                      </a:r>
                      <a:endParaRPr lang="ru-RU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3" marR="68583" marT="0" marB="0" anchor="b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B6FD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 txBox="1">
            <a:spLocks/>
          </p:cNvSpPr>
          <p:nvPr/>
        </p:nvSpPr>
        <p:spPr bwMode="auto">
          <a:xfrm>
            <a:off x="457200" y="333721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СТРУКТУРА ДОХОДОВ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МУНИЦИПАЛЬНОГО ОБРАЗОВАНИЯ «ПСКОВСКИЙ РАЙОН» </a:t>
            </a:r>
            <a:r>
              <a:rPr kumimoji="0" lang="ru-RU" alt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(ТЫС. РУБЛЕЙ)</a:t>
            </a:r>
            <a:r>
              <a:rPr kumimoji="0" lang="ru-RU" altLang="ru-RU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 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809245292"/>
              </p:ext>
            </p:extLst>
          </p:nvPr>
        </p:nvGraphicFramePr>
        <p:xfrm>
          <a:off x="179512" y="1586258"/>
          <a:ext cx="8784976" cy="515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051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44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ПЛАНИРОВАНИЕ ДОХОДОВ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268760"/>
            <a:ext cx="8280920" cy="504056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Формирование доходной базы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2024-2026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годы осуществлено на основе действующего федерального бюджетного и налогового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законодательства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и проектов изменений к ним, с учетом нормативных правовых требований Бюджетного и Налогового кодексов Российской Федерации, изменений и дополнений к ним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pPr marL="45720" indent="0" algn="ctr">
              <a:buNone/>
            </a:pPr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Расчеты налоговых и неналоговых доходов производились главными администраторами доходов.</a:t>
            </a:r>
          </a:p>
          <a:p>
            <a:pPr algn="ctr"/>
            <a:endParaRPr lang="ru-RU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34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95536" y="332656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СТРУКТУРА</a:t>
            </a:r>
            <a:r>
              <a:rPr kumimoji="0" lang="ru-RU" alt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НАЛОГОВЫХ И НЕНАЛОГОВЫХ ДОХОДОВ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НА 2024</a:t>
            </a:r>
            <a:r>
              <a:rPr kumimoji="0" lang="ru-RU" alt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ГОД</a:t>
            </a:r>
            <a:r>
              <a:rPr kumimoji="0" lang="ru-RU" altLang="ru-RU" sz="2400" b="1" i="0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(ТЫС. РУБЛЕЙ)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54797569"/>
              </p:ext>
            </p:extLst>
          </p:nvPr>
        </p:nvGraphicFramePr>
        <p:xfrm>
          <a:off x="251520" y="1163653"/>
          <a:ext cx="8712968" cy="5505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123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СТРУКТУРА</a:t>
            </a:r>
            <a:r>
              <a:rPr kumimoji="0" lang="ru-RU" sz="2400" b="1" i="0" u="non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2400" b="1" i="0" u="non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БЕЗВОЗМЕЗДНЫХ ПОСТУПЛЕНИЙ</a:t>
            </a:r>
            <a:endParaRPr lang="ru-RU" sz="2400" b="1" kern="0" noProof="0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ИЗ ОБЛАСТНОГО БЮДЖЕТА</a:t>
            </a:r>
            <a:r>
              <a:rPr kumimoji="0" lang="ru-RU" sz="2400" b="1" i="0" u="non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2400" b="1" i="0" u="non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НА 2024</a:t>
            </a:r>
            <a:r>
              <a:rPr lang="ru-RU" sz="24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 </a:t>
            </a:r>
            <a:r>
              <a:rPr kumimoji="0" lang="ru-RU" sz="2400" b="1" i="0" u="non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ГОД</a:t>
            </a:r>
            <a:r>
              <a:rPr kumimoji="0" lang="ru-RU" sz="2400" b="1" i="0" u="non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(ТЫС. РУБЛЕЙ)</a:t>
            </a:r>
            <a:endParaRPr kumimoji="0" lang="ru-RU" sz="11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513101372"/>
              </p:ext>
            </p:extLst>
          </p:nvPr>
        </p:nvGraphicFramePr>
        <p:xfrm>
          <a:off x="323528" y="1124744"/>
          <a:ext cx="8640960" cy="5473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072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22777"/>
            <a:ext cx="86409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СТРУКТУРА</a:t>
            </a:r>
            <a:r>
              <a:rPr kumimoji="0" lang="ru-RU" sz="2400" b="1" i="0" u="none" strike="noStrike" kern="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НАЛОГОВЫХ И НЕНАЛОГОВЫХ ДОХОДОВ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НА 2025</a:t>
            </a:r>
            <a:r>
              <a:rPr lang="ru-RU" sz="2400" b="1" kern="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ГОД</a:t>
            </a: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(ТЫС. РУБЛЕЙ)</a:t>
            </a:r>
            <a:endParaRPr kumimoji="0" lang="ru-RU" sz="1400" b="1" i="0" u="none" strike="noStrike" kern="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51240182"/>
              </p:ext>
            </p:extLst>
          </p:nvPr>
        </p:nvGraphicFramePr>
        <p:xfrm>
          <a:off x="251520" y="1115329"/>
          <a:ext cx="8640960" cy="5554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1317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СТРУКТУРА БЕЗВОЗМЕЗДНЫХ ПОСТУПЛЕНИЙ</a:t>
            </a:r>
          </a:p>
          <a:p>
            <a:pPr algn="ctr">
              <a:defRPr/>
            </a:pPr>
            <a:r>
              <a:rPr lang="ru-RU" sz="2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ИЗ ОБЛАСТНОГО БЮДЖЕТА НА 2025 ГОД </a:t>
            </a:r>
            <a:r>
              <a:rPr lang="ru-RU" sz="1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1100" b="1" kern="0" dirty="0" smtClean="0">
              <a:solidFill>
                <a:srgbClr val="F1412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480977733"/>
              </p:ext>
            </p:extLst>
          </p:nvPr>
        </p:nvGraphicFramePr>
        <p:xfrm>
          <a:off x="323528" y="1052736"/>
          <a:ext cx="8568952" cy="5545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1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222777"/>
            <a:ext cx="864096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СТРУКТУРА НАЛОГОВЫХ И НЕНАЛОГОВЫХ ДОХОДОВ</a:t>
            </a:r>
          </a:p>
          <a:p>
            <a:pPr algn="ctr">
              <a:defRPr/>
            </a:pPr>
            <a:r>
              <a:rPr lang="ru-RU" sz="2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НА 2026 ГОД</a:t>
            </a:r>
            <a:r>
              <a:rPr lang="ru-RU" sz="28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 </a:t>
            </a:r>
            <a:r>
              <a:rPr lang="ru-RU" sz="1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1400" b="1" kern="0" dirty="0" smtClean="0">
              <a:solidFill>
                <a:srgbClr val="F1412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442956818"/>
              </p:ext>
            </p:extLst>
          </p:nvPr>
        </p:nvGraphicFramePr>
        <p:xfrm>
          <a:off x="251520" y="1196752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169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88640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СТРУКТУРА БЕЗВОЗМЕЗДНЫХ ПОСТУПЛЕНИЙ</a:t>
            </a:r>
          </a:p>
          <a:p>
            <a:pPr algn="ctr">
              <a:defRPr/>
            </a:pPr>
            <a:r>
              <a:rPr lang="ru-RU" sz="24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ИЗ ОБЛАСТНОГО БЮДЖЕТА НА 2026 ГОД </a:t>
            </a:r>
            <a:r>
              <a:rPr lang="ru-RU" sz="1100" b="1" kern="0" dirty="0" smtClean="0">
                <a:solidFill>
                  <a:srgbClr val="F1412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1000" b="1" kern="0" dirty="0" smtClean="0">
              <a:solidFill>
                <a:srgbClr val="F14124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168867552"/>
              </p:ext>
            </p:extLst>
          </p:nvPr>
        </p:nvGraphicFramePr>
        <p:xfrm>
          <a:off x="323528" y="1052736"/>
          <a:ext cx="8424936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4511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31520"/>
            <a:ext cx="8280920" cy="564980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Финансовым управлением Администрации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Псковского района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разработана брошюра «Бюджет для граждан на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2024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год и на плановый период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2025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2026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годов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», в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которой мы постарались в доступной и понятной форме изложить основные положения 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бюджета, познакомить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с основными понятиями, используемыми в бюджетном процессе, а также рассказать, как происходит подготовка и утверждение основного финансового документа муниципального образования «Псковский район</a:t>
            </a: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».</a:t>
            </a:r>
            <a:endParaRPr lang="ru-RU" sz="28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11849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424936" cy="6192688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cs typeface="Arial" charset="0"/>
              </a:rPr>
              <a:t>РАСХОДЫ БЮДЖЕТА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1800" b="1" dirty="0">
                <a:solidFill>
                  <a:prstClr val="black"/>
                </a:solidFill>
                <a:latin typeface="Candara"/>
                <a:cs typeface="Arial" charset="0"/>
              </a:rPr>
              <a:t> </a:t>
            </a:r>
            <a:endParaRPr lang="ru-RU" sz="1800" dirty="0">
              <a:solidFill>
                <a:prstClr val="black"/>
              </a:solidFill>
              <a:latin typeface="Candara"/>
              <a:cs typeface="Arial" charset="0"/>
            </a:endParaRPr>
          </a:p>
          <a:p>
            <a:pPr marL="0" lvl="0" indent="534988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Расходы бюджета планировались по муниципальным программам и непрограммным направлениям деятельности.</a:t>
            </a:r>
          </a:p>
          <a:p>
            <a:pPr marL="0" lvl="0" indent="534988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Формирование расходов бюджета осуществлено на основе действующего федерального и областного законодательства и на основе действующих расходных обязательств Администрации Псковского района. </a:t>
            </a:r>
          </a:p>
          <a:p>
            <a:pPr marL="0" lvl="0" indent="534988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В основу формирования расходов взята существующая сеть бюджетных учреждений. </a:t>
            </a:r>
          </a:p>
          <a:p>
            <a:pPr marL="0" lvl="0" indent="534988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Базовыми параметрами при расчете расходов бюджета приняты проекты расчетных региональных нормативов при расчете базовых расходов для расчета дотации на выравнивание уровня бюджетной обеспеченности.</a:t>
            </a:r>
          </a:p>
          <a:p>
            <a:pPr marL="0" lvl="0" indent="534988" algn="just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Средства областного бюджета учтены в соответствии с проектом закона Псковской области «Об областном бюджете на 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2024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год и плановый период 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2025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и </a:t>
            </a:r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2026 </a:t>
            </a:r>
            <a:r>
              <a:rPr lang="ru-RU" sz="2000" b="1" i="1" dirty="0">
                <a:solidFill>
                  <a:schemeClr val="accent3">
                    <a:lumMod val="50000"/>
                  </a:schemeClr>
                </a:solidFill>
                <a:latin typeface="Candara"/>
                <a:cs typeface="Arial" charset="0"/>
              </a:rPr>
              <a:t>годов».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45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712968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СТРУКТУРА </a:t>
            </a:r>
            <a:r>
              <a:rPr lang="ru-RU" altLang="ru-RU" sz="2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РАСХОДОВ </a:t>
            </a: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БЮДЖЕТА</a:t>
            </a:r>
            <a:b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МУНИЦИПАЛЬНОГО ОБРАЗОВАНИЯ «ПСКОВСКИЙ РАЙОН»</a:t>
            </a:r>
            <a:b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НА 2024 И ПЛАНОВЫЙ ПЕРИОД 2025 и 2026 ГОДОВ </a:t>
            </a:r>
            <a:r>
              <a:rPr lang="ru-RU" altLang="ru-RU" sz="1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</a:t>
            </a:r>
            <a:r>
              <a:rPr lang="ru-RU" altLang="ru-RU" sz="14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тыс. рублей)</a:t>
            </a:r>
            <a:endParaRPr lang="ru-RU" sz="14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7152093"/>
              </p:ext>
            </p:extLst>
          </p:nvPr>
        </p:nvGraphicFramePr>
        <p:xfrm>
          <a:off x="251520" y="1340768"/>
          <a:ext cx="8568952" cy="52560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4058"/>
                <a:gridCol w="3600400"/>
                <a:gridCol w="792086"/>
                <a:gridCol w="720082"/>
                <a:gridCol w="792088"/>
                <a:gridCol w="720078"/>
                <a:gridCol w="720080"/>
                <a:gridCol w="72008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код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наименование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Сумма</a:t>
                      </a:r>
                      <a:r>
                        <a:rPr lang="ru-RU" sz="105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на 2024 год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5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Уд. вес %</a:t>
                      </a:r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Сумма на 2025 год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Уд. вес %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Сумма на 2026 год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E67C8">
                              <a:lumMod val="50000"/>
                            </a:srgbClr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Уд. вес %</a:t>
                      </a:r>
                    </a:p>
                    <a:p>
                      <a:pPr algn="ctr"/>
                      <a:endParaRPr lang="ru-RU" sz="105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8515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ОБЩЕГОСУДАРСТВЕННЫЕ ВОПРОСЫ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116 040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11,9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97 115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10,3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92 377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10,9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8058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0200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НАЦИОНАЛЬНАЯ</a:t>
                      </a:r>
                      <a:r>
                        <a:rPr lang="ru-RU" sz="105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ОБОРОНА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3 000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3 103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</a:p>
                  </a:txBody>
                  <a:tcPr/>
                </a:tc>
              </a:tr>
              <a:tr h="34458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0300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НАЦИОНАЛЬНАЯ</a:t>
                      </a:r>
                      <a:r>
                        <a:rPr lang="ru-RU" sz="1050" b="1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БЕЗОПАСНОСТЬ И ПРАВООХРАНИТЕЛЬНАЯ ДЕЯТЕЛЬНОСТЬ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9 514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1 026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1 026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874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0400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НАЦИОНАЛЬНАЯ ЭКОНОМИКА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110 847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11,3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174 155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19,5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107 793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12,8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0500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ЖИЛИЩНО-КОММУНАЛЬНОЕ ХОЗЯЙСТВО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54 114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14 246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14 310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1,7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70347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0600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ОХРАНА ОКРУЖАЮЩЕЙ СРЕДЫ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2 342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615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636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0,1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0700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ОБРАЗОВАНИЕ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563 662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57,5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529 148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55,9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490 102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60,6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180588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0800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КУЛЬТУРА, КИНЕМАТОГРАФИЯ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81 523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8,3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81 523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8,6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81 523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9,7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17160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1000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СОЦИАЛЬНАЯ ПОЛИТИКА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29 380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27 593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2,9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27 518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3,2</a:t>
                      </a:r>
                    </a:p>
                  </a:txBody>
                  <a:tcPr/>
                </a:tc>
              </a:tr>
              <a:tr h="253732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1100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ФИЗИЧЕСКАЯ КУЛЬТУРА И СПОРТ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5 287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5 287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5 287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0,6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1200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СРЕДСТВА МАССОВОЙ ИНФОРМАЦИИ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2 715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44581"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1400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МЕЖБЮДЖЕТНЫЕ ТРАНСФЕРТЫ ОБЩЕГО ХАРАКТЕРА БЮДЖЕТАМ БЮДЖЕТНОЙ СИСТЕМЫ РОССИЙСКОЙ ФЕДЕРАЦИИ</a:t>
                      </a:r>
                      <a:endParaRPr lang="ru-RU" sz="105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1 893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1 707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0,2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1 531</a:t>
                      </a:r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0,2</a:t>
                      </a:r>
                    </a:p>
                    <a:p>
                      <a:pPr algn="r"/>
                      <a:endParaRPr lang="ru-RU" sz="105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29913">
                <a:tc gridSpan="2">
                  <a:txBody>
                    <a:bodyPr/>
                    <a:lstStyle/>
                    <a:p>
                      <a:pPr algn="r"/>
                      <a:r>
                        <a:rPr lang="ru-RU" sz="1050" b="1" dirty="0" smtClean="0">
                          <a:solidFill>
                            <a:schemeClr val="accent6"/>
                          </a:solidFill>
                        </a:rPr>
                        <a:t>ВСЕГО РАСХОДОВ:</a:t>
                      </a:r>
                      <a:endParaRPr lang="ru-RU" sz="1050" b="1" dirty="0">
                        <a:solidFill>
                          <a:schemeClr val="accent6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980 317</a:t>
                      </a:r>
                      <a:endParaRPr lang="ru-RU" sz="1050" b="1" i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100%</a:t>
                      </a:r>
                      <a:endParaRPr lang="ru-RU" sz="1050" b="1" i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946 294</a:t>
                      </a:r>
                      <a:endParaRPr lang="ru-RU" sz="1050" b="1" i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100%</a:t>
                      </a:r>
                      <a:endParaRPr lang="ru-RU" sz="1050" b="1" i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843 939</a:t>
                      </a:r>
                      <a:endParaRPr lang="ru-RU" sz="1050" b="1" i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6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100%</a:t>
                      </a:r>
                      <a:endParaRPr lang="ru-RU" sz="1050" b="1" i="1" dirty="0">
                        <a:solidFill>
                          <a:schemeClr val="accent6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32797">
                <a:tc gridSpan="2"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МУНИЦИПАЛЬНЫЕ ПРОГРАММЫ</a:t>
                      </a:r>
                      <a:endParaRPr lang="ru-RU" sz="1050" b="1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922 257</a:t>
                      </a:r>
                      <a:endParaRPr lang="ru-RU" sz="1050" b="1" i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94,1</a:t>
                      </a:r>
                      <a:endParaRPr lang="ru-RU" sz="1050" b="1" i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895 217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94,6</a:t>
                      </a:r>
                      <a:endParaRPr lang="ru-RU" sz="1050" b="1" i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786 541</a:t>
                      </a:r>
                      <a:endParaRPr lang="ru-RU" sz="1050" b="1" i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93,2</a:t>
                      </a:r>
                      <a:endParaRPr lang="ru-RU" sz="1050" b="1" i="1" dirty="0">
                        <a:solidFill>
                          <a:schemeClr val="accent2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НЕПРОГРАММНЫЕ РАСХОДЫ</a:t>
                      </a:r>
                      <a:endParaRPr lang="ru-RU" sz="105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58 060</a:t>
                      </a:r>
                      <a:endParaRPr lang="ru-RU" sz="1050" b="1" i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5,9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40 301</a:t>
                      </a:r>
                      <a:endParaRPr lang="ru-RU" sz="1050" b="1" i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4,3</a:t>
                      </a:r>
                      <a:endParaRPr lang="ru-RU" sz="1050" b="1" i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35 562</a:t>
                      </a:r>
                      <a:endParaRPr lang="ru-RU" sz="1050" b="1" i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4,3</a:t>
                      </a:r>
                      <a:endParaRPr lang="ru-RU" sz="1050" b="1" i="1" dirty="0">
                        <a:solidFill>
                          <a:schemeClr val="accent4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216024">
                <a:tc gridSpan="2">
                  <a:txBody>
                    <a:bodyPr/>
                    <a:lstStyle/>
                    <a:p>
                      <a:r>
                        <a:rPr lang="ru-RU" sz="1050" b="1" dirty="0" smtClean="0">
                          <a:solidFill>
                            <a:srgbClr val="7030A0"/>
                          </a:solidFill>
                        </a:rPr>
                        <a:t>УСЛОВНО УТВЕРЖДЕННЫЕ РАСХОДЫ</a:t>
                      </a:r>
                      <a:endParaRPr lang="ru-RU" sz="105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050" b="1" i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0</a:t>
                      </a:r>
                      <a:endParaRPr lang="ru-RU" sz="1050" b="1" i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10 775</a:t>
                      </a:r>
                      <a:endParaRPr lang="ru-RU" sz="1050" b="1" i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1,1</a:t>
                      </a:r>
                      <a:endParaRPr lang="ru-RU" sz="1050" b="1" i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21 837</a:t>
                      </a:r>
                      <a:endParaRPr lang="ru-RU" sz="1050" b="1" i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50" b="1" i="1" dirty="0" smtClean="0">
                          <a:solidFill>
                            <a:srgbClr val="7030A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2,5</a:t>
                      </a:r>
                      <a:endParaRPr lang="ru-RU" sz="1050" b="1" i="1" dirty="0">
                        <a:solidFill>
                          <a:srgbClr val="7030A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5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РАСХОДЫ БЮДЖЕТА</a:t>
            </a:r>
            <a:b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МУНИЦИПАЛЬНОГО ОБРАЗОВАНИЯ «ПСКОВСКИЙ РАЙОН»</a:t>
            </a:r>
            <a:b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НА 2024 ГОД </a:t>
            </a:r>
            <a:r>
              <a:rPr lang="ru-RU" alt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64261368"/>
              </p:ext>
            </p:extLst>
          </p:nvPr>
        </p:nvGraphicFramePr>
        <p:xfrm>
          <a:off x="467544" y="1556792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59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РАСХОДЫ БЮДЖЕТА</a:t>
            </a:r>
            <a:b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МУНИЦИПАЛЬНОГО ОБРАЗОВАНИЯ «ПСКОВСКИЙ РАЙОН»</a:t>
            </a:r>
            <a:b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НА 2025 ГОД </a:t>
            </a:r>
            <a:r>
              <a:rPr lang="ru-RU" alt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1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76014187"/>
              </p:ext>
            </p:extLst>
          </p:nvPr>
        </p:nvGraphicFramePr>
        <p:xfrm>
          <a:off x="323528" y="1412776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256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РАСХОДЫ БЮДЖЕТА</a:t>
            </a:r>
            <a:b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МУНИЦИПАЛЬНОГО ОБРАЗОВАНИЯ «ПСКОВСКИЙ РАЙОН»</a:t>
            </a:r>
            <a:b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</a:br>
            <a:r>
              <a:rPr lang="ru-RU" alt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НА 2026 ГОД </a:t>
            </a:r>
            <a:r>
              <a:rPr lang="ru-RU" altLang="ru-RU" sz="1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3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29048696"/>
              </p:ext>
            </p:extLst>
          </p:nvPr>
        </p:nvGraphicFramePr>
        <p:xfrm>
          <a:off x="467544" y="1412776"/>
          <a:ext cx="8424936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76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4117" y="83355"/>
            <a:ext cx="87849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БЮДЖЕТА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ОБРАЗОВАНИЯ «ПСКОВСКИЙ РАЙОН»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ПО МУНИЦИПАЛЬНЫМ ПРОГРАММАМ (ТЫС. РУБЛЕЙ)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678471"/>
              </p:ext>
            </p:extLst>
          </p:nvPr>
        </p:nvGraphicFramePr>
        <p:xfrm>
          <a:off x="162421" y="1050644"/>
          <a:ext cx="8946083" cy="505519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769619"/>
                <a:gridCol w="864096"/>
                <a:gridCol w="576064"/>
                <a:gridCol w="792088"/>
                <a:gridCol w="576064"/>
                <a:gridCol w="792088"/>
                <a:gridCol w="576064"/>
              </a:tblGrid>
              <a:tr h="3539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Наименование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E67C8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Сумма</a:t>
                      </a:r>
                      <a:r>
                        <a:rPr lang="ru-RU" sz="1000" baseline="0" dirty="0" smtClean="0"/>
                        <a:t> на </a:t>
                      </a:r>
                      <a:r>
                        <a:rPr lang="ru-RU" sz="1000" baseline="0" dirty="0" smtClean="0"/>
                        <a:t>2024 </a:t>
                      </a:r>
                      <a:r>
                        <a:rPr lang="ru-RU" sz="1000" baseline="0" dirty="0" smtClean="0"/>
                        <a:t>год</a:t>
                      </a:r>
                      <a:endParaRPr lang="ru-RU" sz="1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Уд. вес %</a:t>
                      </a:r>
                      <a:endParaRPr lang="ru-RU" sz="10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Сумма на </a:t>
                      </a: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2025 </a:t>
                      </a: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E67C8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Уд. вес %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E67C8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Сумма на </a:t>
                      </a: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2026 </a:t>
                      </a: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год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E67C8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Уд. вес %</a:t>
                      </a:r>
                      <a:endParaRPr kumimoji="0" lang="ru-RU" sz="1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4E67C8">
                            <a:lumMod val="50000"/>
                          </a:srgbClr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121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"Развитие образования, молодежной политики и физической культуры и спорта в Псковском районе"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593 134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60,5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558 634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59,0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519 590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61,6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374439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"Развитие культуры в Псковском районе"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82 213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8,4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82 213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8,7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82 213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9,7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356387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"Содействие экономическому развитию и инвестиционной привлекательности Псковского района"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6 522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0,7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6 521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0,7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6 521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0,8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34912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"Обеспечение безопасности граждан на территории Псковского района"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5 033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0,5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471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0,1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471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0,1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53121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"Комплексное развитие систем коммунальной инфраструктуры и благоустройства Псковского района"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42 267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4,3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14 861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1,6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14 946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1,8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34380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"Развитие транспортного обслуживания населения на территории Псковского района"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101 895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10,4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98 443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10,4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101 363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12,0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648072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"Управление и обеспечение деятельности администрации муниципального образования, создание условий для эффективного управления муниципальными финансами и муниципальным долгом Псковского района"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73 079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7,5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134 075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14,2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61 438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7,3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432048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Псковского района "Противодействие экстремизму и профилактика терроризма на территории муниципального образования "Псковский район"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5 464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0,6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325363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Муниципальная программа "Формирование современной городской среды на территории Псковского района"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12 652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1,3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206545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Непрограммные расходы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58 060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5,8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40 301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4,2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35 562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4,2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187040">
                <a:tc>
                  <a:txBody>
                    <a:bodyPr/>
                    <a:lstStyle/>
                    <a:p>
                      <a:pPr algn="just" fontAlgn="t"/>
                      <a:r>
                        <a:rPr lang="ru-RU" sz="1000" b="1" i="0" u="none" strike="noStrike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  <a:latin typeface="+mn-lt"/>
                        </a:rPr>
                        <a:t>Условно утвержденные расходы</a:t>
                      </a:r>
                      <a:endParaRPr lang="ru-RU" sz="1000" b="1" i="0" u="none" strike="noStrike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0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10 775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1,1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  <a:effectLst/>
                        </a:rPr>
                        <a:t>21 837</a:t>
                      </a:r>
                      <a:endParaRPr lang="ru-RU" sz="1000" b="1" dirty="0">
                        <a:solidFill>
                          <a:schemeClr val="accent4">
                            <a:lumMod val="50000"/>
                          </a:schemeClr>
                        </a:solidFill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dirty="0" smtClean="0">
                          <a:effectLst/>
                        </a:rPr>
                        <a:t>2,5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  <a:tr h="244944">
                <a:tc>
                  <a:txBody>
                    <a:bodyPr/>
                    <a:lstStyle/>
                    <a:p>
                      <a:pPr algn="ctr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 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Cyr"/>
                        </a:rPr>
                        <a:t>ВСЕГО РАСХОДОВ: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effectLst/>
                        <a:latin typeface="Arial Cyr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/>
                        </a:rPr>
                        <a:t>980 317</a:t>
                      </a:r>
                      <a:endParaRPr lang="ru-RU" sz="1000" b="1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/>
                        </a:rPr>
                        <a:t>946 294</a:t>
                      </a:r>
                      <a:endParaRPr lang="ru-RU" sz="1000" b="1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/>
                        </a:rPr>
                        <a:t>843 939</a:t>
                      </a:r>
                      <a:endParaRPr lang="ru-RU" sz="1000" b="1" dirty="0">
                        <a:effectLst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effectLst/>
                        </a:rPr>
                        <a:t>100</a:t>
                      </a:r>
                      <a:endParaRPr lang="ru-RU" sz="1000" dirty="0">
                        <a:effectLst/>
                      </a:endParaRPr>
                    </a:p>
                  </a:txBody>
                  <a:tcPr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84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altLang="ru-RU" sz="24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РАСХОДЫ БЮДЖЕТА</a:t>
            </a:r>
          </a:p>
          <a:p>
            <a:pPr lvl="0" algn="ctr"/>
            <a:r>
              <a:rPr lang="ru-RU" altLang="ru-RU" sz="24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В РАЗРЕЗЕ МУНИЦИПАЛЬНЫХ </a:t>
            </a:r>
            <a:r>
              <a:rPr lang="ru-RU" altLang="ru-RU" sz="2400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ПРОГРАММ НА </a:t>
            </a:r>
            <a:r>
              <a:rPr lang="ru-RU" altLang="ru-RU" sz="24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2024 </a:t>
            </a:r>
            <a:r>
              <a:rPr lang="ru-RU" altLang="ru-RU" sz="2400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ГОД </a:t>
            </a:r>
            <a:r>
              <a:rPr lang="ru-RU" altLang="ru-RU" sz="1400" b="1" kern="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(</a:t>
            </a:r>
            <a:r>
              <a:rPr lang="ru-RU" altLang="ru-RU" sz="1400" b="1" kern="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тыс. рублей)</a:t>
            </a:r>
            <a:endParaRPr kumimoji="0" lang="ru-RU" sz="1000" b="1" i="0" u="none" strike="noStrike" kern="0" cap="none" spc="0" normalizeH="0" baseline="0" noProof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383810061"/>
              </p:ext>
            </p:extLst>
          </p:nvPr>
        </p:nvGraphicFramePr>
        <p:xfrm>
          <a:off x="179512" y="105273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24925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РАСХОДЫ БЮДЖЕТА</a:t>
            </a:r>
          </a:p>
          <a:p>
            <a:pPr algn="ctr"/>
            <a:r>
              <a:rPr lang="ru-RU" altLang="ru-RU" sz="2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В РАЗРЕЗЕ МУНИЦИПАЛЬНЫХ </a:t>
            </a:r>
            <a:r>
              <a:rPr lang="ru-RU" altLang="ru-RU" sz="2400" b="1" kern="0" dirty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ПРОГРАММ НА </a:t>
            </a:r>
            <a:r>
              <a:rPr lang="ru-RU" altLang="ru-RU" sz="2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2025 </a:t>
            </a:r>
            <a:r>
              <a:rPr lang="ru-RU" altLang="ru-RU" sz="2400" b="1" kern="0" dirty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ГОД </a:t>
            </a:r>
            <a:r>
              <a:rPr lang="ru-RU" altLang="ru-RU" sz="1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</a:t>
            </a:r>
            <a:r>
              <a:rPr lang="ru-RU" altLang="ru-RU" sz="1400" b="1" kern="0" dirty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тыс. рублей)</a:t>
            </a:r>
            <a:endParaRPr lang="ru-RU" sz="1000" b="1" kern="0" dirty="0" smtClean="0">
              <a:solidFill>
                <a:srgbClr val="4E67C8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650841888"/>
              </p:ext>
            </p:extLst>
          </p:nvPr>
        </p:nvGraphicFramePr>
        <p:xfrm>
          <a:off x="179512" y="105273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97884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116632"/>
            <a:ext cx="89289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2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РАСХОДЫ БЮДЖЕТА</a:t>
            </a:r>
          </a:p>
          <a:p>
            <a:pPr algn="ctr"/>
            <a:r>
              <a:rPr lang="ru-RU" altLang="ru-RU" sz="2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В РАЗРЕЗЕ МУНИЦИПАЛЬНЫХ </a:t>
            </a:r>
            <a:r>
              <a:rPr lang="ru-RU" altLang="ru-RU" sz="2400" b="1" kern="0" dirty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ПРОГРАММ НА </a:t>
            </a:r>
            <a:r>
              <a:rPr lang="ru-RU" altLang="ru-RU" sz="2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2026 </a:t>
            </a:r>
            <a:r>
              <a:rPr lang="ru-RU" altLang="ru-RU" sz="2400" b="1" kern="0" dirty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ГОД </a:t>
            </a:r>
            <a:r>
              <a:rPr lang="ru-RU" altLang="ru-RU" sz="1400" b="1" kern="0" dirty="0" smtClean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</a:t>
            </a:r>
            <a:r>
              <a:rPr lang="ru-RU" altLang="ru-RU" sz="1400" b="1" kern="0" dirty="0">
                <a:solidFill>
                  <a:srgbClr val="4E67C8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тыс. рублей)</a:t>
            </a:r>
            <a:endParaRPr lang="ru-RU" sz="1000" b="1" kern="0" dirty="0" smtClean="0">
              <a:solidFill>
                <a:srgbClr val="4E67C8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77610749"/>
              </p:ext>
            </p:extLst>
          </p:nvPr>
        </p:nvGraphicFramePr>
        <p:xfrm>
          <a:off x="179512" y="105273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289040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8569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ОБЪЕМ</a:t>
            </a:r>
            <a:r>
              <a:rPr kumimoji="0" lang="ru-RU" altLang="ru-RU" sz="2000" b="1" i="0" u="none" strike="noStrike" kern="0" cap="none" spc="0" normalizeH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БЮДЖЕТНЫХ АССИГНОВАНИЙ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ДОРОЖНОГО ФОНДА</a:t>
            </a:r>
            <a:endParaRPr lang="ru-RU" altLang="ru-RU" sz="2000" b="1" kern="0" dirty="0">
              <a:solidFill>
                <a:srgbClr val="CC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  <a:ea typeface="+mj-ea"/>
              <a:cs typeface="+mj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altLang="ru-RU" sz="2000" b="1" kern="0" dirty="0" smtClean="0"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  <a:ea typeface="+mj-ea"/>
                <a:cs typeface="+mj-cs"/>
              </a:rPr>
              <a:t>МУНИЦИПАЛЬНО ОБРАЗОВАНИЯ «</a:t>
            </a: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ПСКОВСКИЙ РАЙОН»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НА 2024 ГОД</a:t>
            </a:r>
            <a:r>
              <a:rPr kumimoji="0" lang="ru-RU" alt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alt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C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(ТЫС. РУБЛЕЙ)</a:t>
            </a:r>
            <a:endParaRPr kumimoji="0" lang="ru-RU" sz="1600" b="0" i="0" u="none" strike="noStrike" kern="0" cap="none" spc="0" normalizeH="0" baseline="0" noProof="0" dirty="0" smtClean="0">
              <a:ln>
                <a:noFill/>
              </a:ln>
              <a:solidFill>
                <a:srgbClr val="CC0099"/>
              </a:solidFill>
              <a:effectLst/>
              <a:uLnTx/>
              <a:uFillTx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66544"/>
              </p:ext>
            </p:extLst>
          </p:nvPr>
        </p:nvGraphicFramePr>
        <p:xfrm>
          <a:off x="89902" y="1484784"/>
          <a:ext cx="8946594" cy="2260064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76064"/>
                <a:gridCol w="7620196"/>
                <a:gridCol w="750334"/>
              </a:tblGrid>
              <a:tr h="25353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п/п</a:t>
                      </a:r>
                      <a:endParaRPr lang="ru-RU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сумма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6944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Расходы на реализацию мероприятий муниципальной подпрограммы Псковского района «Сохранение и развитие автомобильных дорог общего пользования местного значения», всего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/>
                        <a:t>95 390</a:t>
                      </a:r>
                      <a:endParaRPr lang="ru-RU" sz="1000" b="1" dirty="0"/>
                    </a:p>
                  </a:txBody>
                  <a:tcPr/>
                </a:tc>
              </a:tr>
              <a:tr h="136832">
                <a:tc gridSpan="3">
                  <a:txBody>
                    <a:bodyPr/>
                    <a:lstStyle/>
                    <a:p>
                      <a:r>
                        <a:rPr lang="ru-RU" sz="1000" b="1" dirty="0" smtClean="0"/>
                        <a:t>в том числе:</a:t>
                      </a:r>
                      <a:endParaRPr lang="ru-RU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482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1.1.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Содержание автомобильных дорог общего пользования местного значения и сооружений на них, нацеленное на обеспечение их проезжаемости и безопасности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17 784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164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1.2.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Дорожная 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a:t>
                      </a:r>
                      <a:endParaRPr lang="ru-RU" sz="1000" b="1" u="none" baseline="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77 606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56920"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За счет средств областного бюджета</a:t>
                      </a:r>
                      <a:endParaRPr lang="ru-RU" sz="1000" b="1" u="sng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2060"/>
                          </a:solidFill>
                        </a:rPr>
                        <a:t>76 830</a:t>
                      </a:r>
                      <a:endParaRPr lang="ru-RU" sz="10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27272">
                <a:tc>
                  <a:txBody>
                    <a:bodyPr/>
                    <a:lstStyle/>
                    <a:p>
                      <a:pPr algn="ctr"/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За счет средств местного бюджета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/>
                        <a:t>776</a:t>
                      </a:r>
                      <a:endParaRPr lang="ru-RU" sz="1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4379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548680"/>
            <a:ext cx="7704856" cy="5688632"/>
          </a:xfrm>
        </p:spPr>
        <p:txBody>
          <a:bodyPr>
            <a:normAutofit/>
          </a:bodyPr>
          <a:lstStyle/>
          <a:p>
            <a:pPr algn="ctr"/>
            <a:r>
              <a:rPr lang="ru-RU" sz="3600" b="1" u="sng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ТАКОЕ БЮДЖЕТ</a:t>
            </a:r>
            <a:r>
              <a:rPr lang="ru-RU" sz="3600" b="1" u="sng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ru-RU" dirty="0" smtClean="0"/>
          </a:p>
          <a:p>
            <a:pPr algn="ctr"/>
            <a:r>
              <a:rPr lang="ru-RU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БЮДЖЕТ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ЭТО ПЛАН ДОХОДОВ И РАСХОДОВ НА ОПРЕДЕЛЕННЫЙ ПЕРИОД.</a:t>
            </a:r>
            <a:r>
              <a:rPr lang="ru-RU" dirty="0" smtClean="0"/>
              <a:t> </a:t>
            </a:r>
            <a:endParaRPr lang="ru-RU" dirty="0"/>
          </a:p>
          <a:p>
            <a:pPr algn="just"/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Каждый житель Псковского района, области является, с одной стороны, участником формирования бюджета, где он, уплачивая налоги, наполняет доходы бюджета, с другой стороны, участником исполнения бюджета, где он получает часть расходов, как потребитель услуг в сфере образования, культуры, физической культуры и спорта, социального обеспечения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4710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8569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alt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ОБЪЕМ БЮДЖЕТНЫХ АССИГНОВАНИЙ</a:t>
            </a:r>
          </a:p>
          <a:p>
            <a:pPr algn="ctr">
              <a:defRPr/>
            </a:pPr>
            <a:r>
              <a:rPr lang="ru-RU" alt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ДОРОЖНОГО ФОНДА МО «ПСКОВСКИЙ РАЙОН»</a:t>
            </a:r>
          </a:p>
          <a:p>
            <a:pPr algn="ctr">
              <a:defRPr/>
            </a:pPr>
            <a:r>
              <a:rPr lang="ru-RU" alt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НА ПЛАНОВЫЙ ПЕРИОД 2025 - 2026 ГОДОВ</a:t>
            </a:r>
            <a:r>
              <a:rPr lang="ru-RU" altLang="ru-RU" sz="2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 </a:t>
            </a:r>
            <a:r>
              <a:rPr lang="ru-RU" altLang="ru-RU" sz="1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sz="1600" kern="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470162"/>
              </p:ext>
            </p:extLst>
          </p:nvPr>
        </p:nvGraphicFramePr>
        <p:xfrm>
          <a:off x="106752" y="1484784"/>
          <a:ext cx="8946593" cy="2542088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31489"/>
                <a:gridCol w="7030556"/>
                <a:gridCol w="692274"/>
                <a:gridCol w="692274"/>
              </a:tblGrid>
              <a:tr h="253536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№ п/п</a:t>
                      </a:r>
                      <a:endParaRPr lang="ru-RU" sz="1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наименование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Сумма на 2025 год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Сумма на 2026 год</a:t>
                      </a:r>
                      <a:endParaRPr lang="ru-RU" sz="1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69448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/>
                        <a:t>1.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/>
                        <a:t>Расходы на реализацию мероприятий муниципальной подпрограммы Псковского района «Сохранение и развитие автомобильных дорог общего пользования местного значения», всего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/>
                        <a:t>97 888</a:t>
                      </a:r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/>
                        <a:t>100 808</a:t>
                      </a:r>
                      <a:endParaRPr lang="ru-RU" sz="1000" b="1" dirty="0"/>
                    </a:p>
                  </a:txBody>
                  <a:tcPr/>
                </a:tc>
              </a:tr>
              <a:tr h="136832">
                <a:tc gridSpan="3">
                  <a:txBody>
                    <a:bodyPr/>
                    <a:lstStyle/>
                    <a:p>
                      <a:r>
                        <a:rPr lang="ru-RU" sz="1000" b="1" dirty="0" smtClean="0"/>
                        <a:t>в том числе:</a:t>
                      </a:r>
                      <a:endParaRPr lang="ru-RU" sz="1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000" b="1" dirty="0"/>
                    </a:p>
                  </a:txBody>
                  <a:tcPr/>
                </a:tc>
              </a:tr>
              <a:tr h="144824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1.1.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Содержание автомобильных дорог общего пользования местного значения и сооружений на них, нацеленное на обеспечение их проезжаемости и безопасности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18 590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25 386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16440">
                <a:tc>
                  <a:txBody>
                    <a:bodyPr/>
                    <a:lstStyle/>
                    <a:p>
                      <a:pPr algn="ct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1.2.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Дорожная деятельность, а также капитальный ремонт и ремонт дворовых территорий многоквартирных домов, проездов к дворовым территориям многоквартирных домов населенных пунктов области</a:t>
                      </a:r>
                      <a:endParaRPr lang="ru-RU" sz="1000" b="1" u="none" baseline="0" dirty="0" smtClean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79 298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000" b="1" dirty="0" smtClean="0">
                          <a:solidFill>
                            <a:srgbClr val="0000FF"/>
                          </a:solidFill>
                        </a:rPr>
                        <a:t>75 422</a:t>
                      </a:r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</a:tr>
              <a:tr h="216440"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 счет средств областного бюджета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78 505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74 668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216440">
                <a:tc>
                  <a:txBody>
                    <a:bodyPr/>
                    <a:lstStyle/>
                    <a:p>
                      <a:pPr algn="ctr"/>
                      <a:endParaRPr lang="ru-RU" sz="1000" b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За счет средств местного бюджета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793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754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75838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116632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alt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СТРУКТУРА ОБЪЕМА </a:t>
            </a:r>
            <a:r>
              <a:rPr lang="ru-RU" altLang="ru-RU" sz="20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БЮДЖЕТНЫХ АССИГНОВАНИЙ</a:t>
            </a:r>
          </a:p>
          <a:p>
            <a:pPr lvl="0" algn="ctr">
              <a:defRPr/>
            </a:pPr>
            <a:r>
              <a:rPr lang="ru-RU" altLang="ru-RU" sz="2000" b="1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ДОРОЖНОГО ФОНДА МО «ПСКОВСКИЙ РАЙОН</a:t>
            </a:r>
            <a:r>
              <a:rPr lang="ru-RU" altLang="ru-RU" sz="20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» </a:t>
            </a:r>
            <a:r>
              <a:rPr lang="ru-RU" altLang="ru-RU" sz="14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/>
              </a:rPr>
              <a:t>(ТЫС. РУБЛЕЙ)</a:t>
            </a:r>
            <a:endParaRPr lang="ru-RU" altLang="ru-RU" sz="2000" b="1" kern="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171222240"/>
              </p:ext>
            </p:extLst>
          </p:nvPr>
        </p:nvGraphicFramePr>
        <p:xfrm>
          <a:off x="179512" y="824518"/>
          <a:ext cx="8712968" cy="591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736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99592" y="404664"/>
            <a:ext cx="734481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FF"/>
                </a:solidFill>
              </a:rPr>
              <a:t>ДОТАЦИИ </a:t>
            </a:r>
          </a:p>
          <a:p>
            <a:pPr algn="ctr"/>
            <a:r>
              <a:rPr lang="ru-RU" b="1" dirty="0">
                <a:solidFill>
                  <a:srgbClr val="0000FF"/>
                </a:solidFill>
              </a:rPr>
              <a:t>на выравнивание бюджетной обеспеченности поселений на </a:t>
            </a:r>
            <a:r>
              <a:rPr lang="ru-RU" b="1" dirty="0" smtClean="0">
                <a:solidFill>
                  <a:srgbClr val="0000FF"/>
                </a:solidFill>
              </a:rPr>
              <a:t>2024</a:t>
            </a:r>
          </a:p>
          <a:p>
            <a:pPr algn="ctr"/>
            <a:r>
              <a:rPr lang="ru-RU" sz="1400" b="1" dirty="0" smtClean="0">
                <a:solidFill>
                  <a:srgbClr val="0000FF"/>
                </a:solidFill>
              </a:rPr>
              <a:t>(тыс. рублей)</a:t>
            </a:r>
            <a:endParaRPr lang="ru-RU" sz="1400" b="1" dirty="0">
              <a:solidFill>
                <a:srgbClr val="0000FF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0414036"/>
              </p:ext>
            </p:extLst>
          </p:nvPr>
        </p:nvGraphicFramePr>
        <p:xfrm>
          <a:off x="611560" y="1844824"/>
          <a:ext cx="8064896" cy="899696"/>
        </p:xfrm>
        <a:graphic>
          <a:graphicData uri="http://schemas.openxmlformats.org/drawingml/2006/table">
            <a:tbl>
              <a:tblPr/>
              <a:tblGrid>
                <a:gridCol w="7099039"/>
                <a:gridCol w="965857"/>
              </a:tblGrid>
              <a:tr h="4498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Наименование волости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249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«Краснопрудская волость»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1893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24924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1893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11560" y="3212976"/>
            <a:ext cx="777686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0000FF"/>
                </a:solidFill>
              </a:rPr>
              <a:t>ДОТАЦИИ </a:t>
            </a:r>
          </a:p>
          <a:p>
            <a:pPr lvl="0" algn="ctr"/>
            <a:r>
              <a:rPr lang="ru-RU" b="1" dirty="0">
                <a:solidFill>
                  <a:srgbClr val="0000FF"/>
                </a:solidFill>
              </a:rPr>
              <a:t>на выравнивание бюджетной обеспеченности поселений на плановый </a:t>
            </a:r>
            <a:r>
              <a:rPr lang="ru-RU" b="1" dirty="0" smtClean="0">
                <a:solidFill>
                  <a:srgbClr val="0000FF"/>
                </a:solidFill>
              </a:rPr>
              <a:t>период 2025 </a:t>
            </a:r>
            <a:r>
              <a:rPr lang="ru-RU" b="1" dirty="0">
                <a:solidFill>
                  <a:srgbClr val="0000FF"/>
                </a:solidFill>
              </a:rPr>
              <a:t>и </a:t>
            </a:r>
            <a:r>
              <a:rPr lang="ru-RU" b="1" dirty="0" smtClean="0">
                <a:solidFill>
                  <a:srgbClr val="0000FF"/>
                </a:solidFill>
              </a:rPr>
              <a:t>2026 годов</a:t>
            </a:r>
            <a:endParaRPr lang="ru-RU" b="1" dirty="0">
              <a:solidFill>
                <a:srgbClr val="0000FF"/>
              </a:solidFill>
            </a:endParaRPr>
          </a:p>
          <a:p>
            <a:pPr lvl="0" algn="ctr"/>
            <a:r>
              <a:rPr lang="ru-RU" sz="1400" b="1" dirty="0">
                <a:solidFill>
                  <a:srgbClr val="0000FF"/>
                </a:solidFill>
              </a:rPr>
              <a:t>(тыс. рублей)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115808"/>
              </p:ext>
            </p:extLst>
          </p:nvPr>
        </p:nvGraphicFramePr>
        <p:xfrm>
          <a:off x="683568" y="4572055"/>
          <a:ext cx="7992888" cy="801162"/>
        </p:xfrm>
        <a:graphic>
          <a:graphicData uri="http://schemas.openxmlformats.org/drawingml/2006/table">
            <a:tbl>
              <a:tblPr/>
              <a:tblGrid>
                <a:gridCol w="6264696"/>
                <a:gridCol w="864096"/>
                <a:gridCol w="864096"/>
              </a:tblGrid>
              <a:tr h="3744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Наименование волости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Сумма 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2025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Сумма на </a:t>
                      </a:r>
                      <a:r>
                        <a:rPr lang="ru-RU" sz="1000" b="1" dirty="0" smtClean="0">
                          <a:effectLst/>
                          <a:latin typeface="Times New Roman"/>
                          <a:ea typeface="Times New Roman"/>
                        </a:rPr>
                        <a:t>2026 </a:t>
                      </a:r>
                      <a:r>
                        <a:rPr lang="ru-RU" sz="10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7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«Краснопрудская волость»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1707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1531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132278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1707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1531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50940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52928" cy="1008112"/>
          </a:xfrm>
        </p:spPr>
        <p:txBody>
          <a:bodyPr/>
          <a:lstStyle/>
          <a:p>
            <a:pPr marL="0" indent="0" algn="l">
              <a:buNone/>
            </a:pPr>
            <a:r>
              <a:rPr lang="ru-RU" sz="1800" dirty="0">
                <a:solidFill>
                  <a:srgbClr val="7030A0"/>
                </a:solidFill>
              </a:rPr>
              <a:t>РАЗМЕРЫ </a:t>
            </a:r>
            <a:r>
              <a:rPr lang="ru-RU" sz="1800" dirty="0" smtClean="0">
                <a:solidFill>
                  <a:srgbClr val="7030A0"/>
                </a:solidFill>
              </a:rPr>
              <a:t/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субвенций </a:t>
            </a:r>
            <a:r>
              <a:rPr lang="ru-RU" sz="1800" dirty="0">
                <a:solidFill>
                  <a:srgbClr val="7030A0"/>
                </a:solidFill>
              </a:rPr>
              <a:t>бюджетам поселений из </a:t>
            </a:r>
            <a:r>
              <a:rPr lang="ru-RU" sz="1800" dirty="0" smtClean="0">
                <a:solidFill>
                  <a:srgbClr val="7030A0"/>
                </a:solidFill>
              </a:rPr>
              <a:t>бюджета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муниципального </a:t>
            </a:r>
            <a:r>
              <a:rPr lang="ru-RU" sz="1800" dirty="0">
                <a:solidFill>
                  <a:srgbClr val="7030A0"/>
                </a:solidFill>
              </a:rPr>
              <a:t>образования </a:t>
            </a:r>
            <a:r>
              <a:rPr lang="ru-RU" sz="1800" dirty="0" smtClean="0">
                <a:solidFill>
                  <a:srgbClr val="7030A0"/>
                </a:solidFill>
              </a:rPr>
              <a:t>«</a:t>
            </a:r>
            <a:r>
              <a:rPr lang="ru-RU" sz="1800" dirty="0">
                <a:solidFill>
                  <a:srgbClr val="7030A0"/>
                </a:solidFill>
              </a:rPr>
              <a:t>Псковский район</a:t>
            </a:r>
            <a:r>
              <a:rPr lang="ru-RU" sz="1800" dirty="0" smtClean="0">
                <a:solidFill>
                  <a:srgbClr val="7030A0"/>
                </a:solidFill>
              </a:rPr>
              <a:t>»:</a:t>
            </a: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1268760"/>
            <a:ext cx="65344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CC0099"/>
                </a:solidFill>
                <a:latin typeface="Times New Roman"/>
                <a:ea typeface="Times New Roman"/>
              </a:rPr>
              <a:t>Расходы на осуществление первичного воинского учета органами местного самоуправления поселений, муниципальных и городских округов на </a:t>
            </a:r>
            <a:r>
              <a:rPr lang="ru-RU" b="1" dirty="0" smtClean="0">
                <a:solidFill>
                  <a:srgbClr val="CC0099"/>
                </a:solidFill>
                <a:latin typeface="Times New Roman"/>
                <a:ea typeface="Times New Roman"/>
              </a:rPr>
              <a:t>2024 год </a:t>
            </a:r>
            <a:r>
              <a:rPr lang="ru-RU" sz="1600" b="1" dirty="0" smtClean="0">
                <a:solidFill>
                  <a:srgbClr val="CC0099"/>
                </a:solidFill>
                <a:latin typeface="Times New Roman"/>
                <a:ea typeface="Times New Roman"/>
              </a:rPr>
              <a:t>(тыс. рублей)</a:t>
            </a:r>
            <a:endParaRPr lang="ru-RU" sz="1600" dirty="0">
              <a:solidFill>
                <a:srgbClr val="CC0099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6019508"/>
              </p:ext>
            </p:extLst>
          </p:nvPr>
        </p:nvGraphicFramePr>
        <p:xfrm>
          <a:off x="2411760" y="2420888"/>
          <a:ext cx="6038850" cy="2680593"/>
        </p:xfrm>
        <a:graphic>
          <a:graphicData uri="http://schemas.openxmlformats.org/drawingml/2006/table">
            <a:tbl>
              <a:tblPr/>
              <a:tblGrid>
                <a:gridCol w="4824536"/>
                <a:gridCol w="1214314"/>
              </a:tblGrid>
              <a:tr h="333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волости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</a:t>
                      </a:r>
                      <a:endParaRPr lang="ru-RU" sz="2000" b="0" dirty="0" smtClean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«Ершовская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110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«Завеличенская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640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«Карамышевская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320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«Краснопрудская</a:t>
                      </a:r>
                      <a:r>
                        <a:rPr lang="ru-RU" sz="1400" baseline="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110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«Логозовская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320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«Писковичская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320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«Серёдкинская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320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«Торошинская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110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«Тямшанская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320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«Ядровская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320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2890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26501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267744" y="404664"/>
            <a:ext cx="6400800" cy="1041296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b="1" dirty="0">
                <a:solidFill>
                  <a:srgbClr val="CC0099"/>
                </a:solidFill>
                <a:latin typeface="Times New Roman"/>
                <a:ea typeface="Times New Roman"/>
              </a:rPr>
              <a:t>Расходы на осуществление первичного воинского учета органами местного самоуправления поселений, муниципальных и городских округов плановый период </a:t>
            </a:r>
            <a:r>
              <a:rPr lang="ru-RU" sz="1800" b="1" dirty="0" smtClean="0">
                <a:solidFill>
                  <a:srgbClr val="CC0099"/>
                </a:solidFill>
                <a:latin typeface="Times New Roman"/>
                <a:ea typeface="Times New Roman"/>
              </a:rPr>
              <a:t>2025 </a:t>
            </a:r>
            <a:r>
              <a:rPr lang="ru-RU" sz="1800" b="1" dirty="0">
                <a:solidFill>
                  <a:srgbClr val="CC0099"/>
                </a:solidFill>
                <a:latin typeface="Times New Roman"/>
                <a:ea typeface="Times New Roman"/>
              </a:rPr>
              <a:t>и </a:t>
            </a:r>
            <a:r>
              <a:rPr lang="ru-RU" sz="1800" b="1" dirty="0" smtClean="0">
                <a:solidFill>
                  <a:srgbClr val="CC0099"/>
                </a:solidFill>
                <a:latin typeface="Times New Roman"/>
                <a:ea typeface="Times New Roman"/>
              </a:rPr>
              <a:t>2026 годов </a:t>
            </a:r>
            <a:r>
              <a:rPr lang="ru-RU" sz="1700" b="1" dirty="0" smtClean="0">
                <a:solidFill>
                  <a:srgbClr val="CC0099"/>
                </a:solidFill>
                <a:latin typeface="Times New Roman"/>
                <a:ea typeface="Times New Roman"/>
              </a:rPr>
              <a:t>(тыс. рублей)</a:t>
            </a:r>
            <a:endParaRPr lang="ru-RU" sz="19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4564745"/>
              </p:ext>
            </p:extLst>
          </p:nvPr>
        </p:nvGraphicFramePr>
        <p:xfrm>
          <a:off x="1115617" y="1792118"/>
          <a:ext cx="7551016" cy="2773680"/>
        </p:xfrm>
        <a:graphic>
          <a:graphicData uri="http://schemas.openxmlformats.org/drawingml/2006/table">
            <a:tbl>
              <a:tblPr/>
              <a:tblGrid>
                <a:gridCol w="4968551"/>
                <a:gridCol w="1296144"/>
                <a:gridCol w="1286321"/>
              </a:tblGrid>
              <a:tr h="3336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 волости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на 2025 год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Сумма на 2026 год</a:t>
                      </a:r>
                      <a:endParaRPr lang="ru-RU" sz="2000" b="0" dirty="0" smtClean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02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«Ершовская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114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«Завеличенская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661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«Карамышевская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331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«Краснопрудская</a:t>
                      </a:r>
                      <a:r>
                        <a:rPr lang="ru-RU" sz="1400" baseline="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114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«Логозовская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331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«Писковичская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331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«Серёдкинская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331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«Торошинская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114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«Тямшанская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331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Бюджет сельского поселения «Ядровская волость»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331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14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2989</a:t>
                      </a:r>
                      <a:endParaRPr lang="ru-RU" sz="1400" b="1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CC0099"/>
                          </a:solidFill>
                          <a:effectLst/>
                          <a:latin typeface="Times New Roman"/>
                          <a:ea typeface="Times New Roman"/>
                        </a:rPr>
                        <a:t>0</a:t>
                      </a:r>
                      <a:endParaRPr lang="ru-RU" sz="2000" dirty="0">
                        <a:solidFill>
                          <a:srgbClr val="CC0099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2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duotone>
              <a:srgbClr val="31B6FD">
                <a:shade val="45000"/>
                <a:satMod val="135000"/>
              </a:srgb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79512" y="188640"/>
            <a:ext cx="8784975" cy="6264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2872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208912" cy="936104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 БЮДЖЕТА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b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поступающие в бюджет денежные средства</a:t>
            </a:r>
          </a:p>
        </p:txBody>
      </p:sp>
      <p:sp>
        <p:nvSpPr>
          <p:cNvPr id="4" name="Текст 11"/>
          <p:cNvSpPr txBox="1">
            <a:spLocks/>
          </p:cNvSpPr>
          <p:nvPr/>
        </p:nvSpPr>
        <p:spPr bwMode="auto">
          <a:xfrm>
            <a:off x="677863" y="1196752"/>
            <a:ext cx="3657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Налоговые и неналоговые доходы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5" name="Текст 13"/>
          <p:cNvSpPr txBox="1">
            <a:spLocks/>
          </p:cNvSpPr>
          <p:nvPr/>
        </p:nvSpPr>
        <p:spPr bwMode="auto">
          <a:xfrm>
            <a:off x="4856612" y="1186022"/>
            <a:ext cx="3384376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Безвозмездные поступления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Объект 12"/>
          <p:cNvSpPr txBox="1">
            <a:spLocks/>
          </p:cNvSpPr>
          <p:nvPr/>
        </p:nvSpPr>
        <p:spPr bwMode="auto">
          <a:xfrm>
            <a:off x="677863" y="2420938"/>
            <a:ext cx="3819525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НАЛОГОВЫЕ ДОХОДЫ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Поступления от уплаты налогов, установленных Налоговым Кодексом Российской Федерации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акцизы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налог на доходы физических лиц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налоги на совокупный доход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налоги на имущество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другие налоги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endParaRPr kumimoji="0" lang="ru-RU" altLang="ru-RU" sz="1100" b="1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НЕНАЛОГОВЫЕ ДОХОДЫ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доходы от использования муниципального имущества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платежи при пользовании природными ресурсами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- доходы от продажи материальных и нематериальных активов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штрафы, санкции, возмещение ущерба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alt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7" name="Объект 14"/>
          <p:cNvSpPr txBox="1">
            <a:spLocks/>
          </p:cNvSpPr>
          <p:nvPr/>
        </p:nvSpPr>
        <p:spPr bwMode="auto">
          <a:xfrm>
            <a:off x="4645025" y="2420938"/>
            <a:ext cx="3822700" cy="37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None/>
            </a:pPr>
            <a:r>
              <a:rPr lang="ru-RU" altLang="ru-RU" sz="11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</a:p>
          <a:p>
            <a:pPr eaLnBrk="1" hangingPunct="1"/>
            <a:endParaRPr lang="ru-RU" altLang="ru-RU" sz="11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alt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нерезидентов (международные проекты)</a:t>
            </a:r>
          </a:p>
          <a:p>
            <a:pPr eaLnBrk="1" hangingPunct="1"/>
            <a:endParaRPr lang="ru-RU" altLang="ru-RU" sz="1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/>
            <a:r>
              <a:rPr lang="ru-RU" altLang="ru-RU" sz="1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от других бюджетов бюджетной системы Российской Федерации (межбюджетные трансферты из областного бюджета и бюджетов сельских поселений), организаций, граждан (кроме налоговых и неналоговых доходов)</a:t>
            </a:r>
          </a:p>
          <a:p>
            <a:pPr algn="ctr" eaLnBrk="1" hangingPunct="1"/>
            <a:endParaRPr lang="ru-RU" altLang="ru-RU" sz="15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182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57200" y="274638"/>
            <a:ext cx="83629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ОСНОВНЫЕ НАПРАВЛЕНИЯ ФИНАНСОВОЙ ПОЛИТИКИ ПРИ ПЛАНИРОВАНИИ И ИСПОЛНЕНИИ БЮДЖЕТА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457200" y="1268413"/>
            <a:ext cx="3106738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ndara"/>
                <a:ea typeface="+mn-ea"/>
                <a:cs typeface="+mn-cs"/>
              </a:rPr>
              <a:t>Основные направления финансовой политики при планировании и исполнении бюджета</a:t>
            </a:r>
            <a:r>
              <a:rPr kumimoji="0" lang="ru-RU" sz="11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uLnTx/>
                <a:uFillTx/>
                <a:latin typeface="Candara"/>
                <a:ea typeface="+mn-ea"/>
                <a:cs typeface="+mn-cs"/>
              </a:rPr>
              <a:t> 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1. Осуществление планирования расходов бюджетов в соответствии с муниципальными программами Псковского района и непрограммным направлениям деятельности.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2. Осуществление бюджетного планирования на оценке ожидаемого исполнения по доходам и остатков средств на едином счете бюджета на конец 2022 года.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3. Обеспечение сбалансированности бюджетной системы Псковского района с целью исполнения действующих расходных обязательств, в первую очередь перед гражданами.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4. Обеспечение сдерживания роста расходов путем оптимизации расходных обязательств бюджета и повышения эффективности использования ограниченных финансовых ресурсов. 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5. Обеспечение реалистичности и гарантии исполнения принятых бюджетных обязательств.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11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 bwMode="auto">
          <a:xfrm>
            <a:off x="3563938" y="1268413"/>
            <a:ext cx="5329237" cy="490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Налоговая политика в области доходов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 </a:t>
            </a:r>
            <a:endParaRPr kumimoji="0" lang="ru-RU" alt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Основными задачами в области доходов являются: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сохранение и развитие имеющегося налогового потенциала;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повышение эффективности управления муниципальной собственностью;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повышение качества администрирования доходов, проведение своевременной работы с неплательщиками и осуществление мер принудительного взыскания задолженности;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работа по взаимодействию с налогоплательщиками, осуществляющими свою деятельность на территории Псковского района.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 </a:t>
            </a:r>
          </a:p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Бюджетная политика в области расходов</a:t>
            </a:r>
            <a:endParaRPr kumimoji="0" lang="ru-RU" altLang="ru-RU" sz="1400" b="0" i="1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 </a:t>
            </a:r>
            <a:endParaRPr kumimoji="0" lang="ru-RU" alt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Администрации Псковского района, муниципальным бюджетным учреждениям необходимо обеспечить корректировку расходов, предполагающую осуществление следующих мер: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инвентаризация и оптимизация расходов бюджета;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сохранения качества и объемов муниципальных услуг;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сокращение капитальных и других расходов, не связанных с обеспечением жизнедеятельности объектов социальной и коммунальной инфраструктуры;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обеспечение жесткого режима экономного и рационального использования бюджетных средств, направленных на оказание социально значимых муниципальных услуг; </a:t>
            </a:r>
          </a:p>
          <a:p>
            <a:pPr marL="273050" marR="0" lvl="0" indent="-27305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недопущение кредиторской задолженности по принятым обязательствам, в первую очередь по заработной плате и социальным выплатам.</a:t>
            </a: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1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 </a:t>
            </a:r>
            <a:endParaRPr kumimoji="0" lang="ru-RU" alt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3050" marR="0" lvl="0" indent="-273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altLang="ru-RU" sz="11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051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82500" lnSpcReduction="1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cs typeface="Aharoni" panose="02010803020104030203" pitchFamily="2" charset="-79"/>
              </a:rPr>
              <a:t>ФЕДЕРАЛЬНЫЕ, РЕГИОНАЛЬНЫЕ И МЕСТНЫЕ НАЛОГИ</a:t>
            </a:r>
            <a:endParaRPr lang="ru-RU" b="1" dirty="0">
              <a:solidFill>
                <a:srgbClr val="FF0000"/>
              </a:solidFill>
              <a:cs typeface="Aharoni" panose="02010803020104030203" pitchFamily="2" charset="-79"/>
            </a:endParaRPr>
          </a:p>
        </p:txBody>
      </p:sp>
      <p:sp>
        <p:nvSpPr>
          <p:cNvPr id="6" name="Текст 4"/>
          <p:cNvSpPr txBox="1">
            <a:spLocks/>
          </p:cNvSpPr>
          <p:nvPr/>
        </p:nvSpPr>
        <p:spPr bwMode="auto">
          <a:xfrm>
            <a:off x="676275" y="1844824"/>
            <a:ext cx="38227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n-ea"/>
                <a:cs typeface="+mn-cs"/>
              </a:rPr>
              <a:t>Федеральные налоги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7" name="Текст 5"/>
          <p:cNvSpPr txBox="1">
            <a:spLocks/>
          </p:cNvSpPr>
          <p:nvPr/>
        </p:nvSpPr>
        <p:spPr bwMode="auto">
          <a:xfrm>
            <a:off x="4648200" y="1910905"/>
            <a:ext cx="38227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2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n-ea"/>
                <a:cs typeface="+mn-cs"/>
              </a:rPr>
              <a:t>Региональные и местные налоги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 bwMode="auto">
          <a:xfrm>
            <a:off x="702708" y="2636912"/>
            <a:ext cx="3819525" cy="269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sz="1300" b="1" i="0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Федеральные налоги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установленные Налоговым кодексом Российской Федерации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налог на доходы физических лиц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акцизы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(по нормативам отчислений)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sz="1300" b="1" i="0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Региональные налоги </a:t>
            </a: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установленные Налоговым кодексом Российской Федерации и законами Псковской области и обязательны к уплате на территории Псковской области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налог на имущество организаций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транспортный налог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(поступления в областной бюджет)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13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  <p:sp>
        <p:nvSpPr>
          <p:cNvPr id="9" name="Объект 3"/>
          <p:cNvSpPr txBox="1">
            <a:spLocks/>
          </p:cNvSpPr>
          <p:nvPr/>
        </p:nvSpPr>
        <p:spPr bwMode="auto">
          <a:xfrm>
            <a:off x="4648200" y="2636911"/>
            <a:ext cx="3822700" cy="3489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None/>
              <a:tabLst/>
              <a:defRPr/>
            </a:pPr>
            <a:r>
              <a:rPr kumimoji="0" lang="ru-RU" sz="1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Местные налоги </a:t>
            </a: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установленные Налоговым кодексом Российской Федерации и нормативными актами Собрания депутатов Псковского района, Собраниями депутатов сельских поселений и обязательны к уплате на территориях соответствующих муниципальных образований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земельный налог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- налог на имущество физических лиц</a:t>
            </a: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(на межселенной территории – в бюджет муниципального образования «Псковский район», на территории сельских поселений – в бюджеты сельских поселений)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12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13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5528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8208912" cy="1296144"/>
          </a:xfrm>
        </p:spPr>
        <p:txBody>
          <a:bodyPr>
            <a:normAutofit fontScale="40000" lnSpcReduction="20000"/>
          </a:bodyPr>
          <a:lstStyle/>
          <a:p>
            <a:pPr marL="45720" indent="0" algn="ctr">
              <a:buNone/>
            </a:pPr>
            <a:r>
              <a:rPr lang="ru-RU" sz="86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БЮДЖЕТА -</a:t>
            </a:r>
            <a:endParaRPr lang="ru-RU" sz="86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" indent="0" algn="ctr">
              <a:buNone/>
            </a:pPr>
            <a:r>
              <a:rPr lang="ru-RU" sz="4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выплачиваемые </a:t>
            </a:r>
            <a:r>
              <a:rPr lang="ru-RU" sz="4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бюджета денежные средства, за исключением средств, являющихся источниками финансирования дефицита бюджета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208912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Формирование расходов осуществляется в соответствии с расходными обязательствами, обусловленными установленным законодательством разграничением полномочий, исполнение которых должно происходить в очередном финансовом году за счет средств соответствующих бюджетов.</a:t>
            </a:r>
            <a:b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</a:b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Принципы формирования расходов бюджета:</a:t>
            </a:r>
            <a:b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</a:br>
            <a:r>
              <a:rPr kumimoji="0" lang="ru-RU" sz="13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- </a:t>
            </a: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по разделам;</a:t>
            </a:r>
            <a:b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</a:b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-</a:t>
            </a:r>
            <a:r>
              <a:rPr kumimoji="0" lang="ru-RU" sz="1100" b="1" i="0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по ведомствам;</a:t>
            </a:r>
            <a:b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</a:br>
            <a:r>
              <a:rPr kumimoji="0" lang="ru-RU" sz="1100" b="1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-</a:t>
            </a:r>
            <a:r>
              <a:rPr kumimoji="0" lang="ru-RU" sz="1100" b="1" u="none" strike="noStrike" kern="0" cap="none" spc="0" normalizeH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 </a:t>
            </a:r>
            <a:r>
              <a:rPr kumimoji="0" lang="ru-RU" sz="11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uLnTx/>
                <a:uFillTx/>
                <a:latin typeface="Candara"/>
                <a:ea typeface="+mj-ea"/>
                <a:cs typeface="+mj-cs"/>
              </a:rPr>
              <a:t>по муниципальным программам Псковского района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6" name="Объект 3"/>
          <p:cNvSpPr txBox="1">
            <a:spLocks/>
          </p:cNvSpPr>
          <p:nvPr/>
        </p:nvSpPr>
        <p:spPr bwMode="auto">
          <a:xfrm>
            <a:off x="323850" y="3059961"/>
            <a:ext cx="8640763" cy="3464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25000" lnSpcReduction="2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ПЕРЕЧЕНЬ РАЗДЕЛОВ КЛАССИФИКАЦИИ РАСХОДОВ БЮДЖЕТОВ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endParaRPr kumimoji="0" lang="ru-RU" sz="4000" b="0" i="0" u="none" strike="noStrike" kern="1200" cap="none" spc="0" normalizeH="0" baseline="0" noProof="0" dirty="0" smtClean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0100	ОБЩЕГОСУДАРСТВЕННЫЕ ВОПРОСЫ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0200	НАЦИОНАЛЬНАЯ ОБОРОНА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0300	НАЦИОНАЛЬНАЯ БЕЗОПАСНОСТЬ И ПРАВООХРАНИТЕЛЬНАЯ ДЕЯТЕЛЬНОСТЬ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0400	НАЦИОНАЛЬНАЯ ЭКОНОМИКА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0500	ЖИЛИЩНО-КОММУНАЛЬНОЕ ХОЗЯЙСТВО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0600	ОХРАНА ОКРУЖАЮЩЕЙ СРЕДЫ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0700	ОБРАЗОВАНИЕ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0800	КУЛЬТУРА, КИНЕМАТОГРАФИЯ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0900	ЗДРАВООХРАНЕНИЕ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1000	СОЦИАЛЬНАЯ ПОЛИТИКА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1100	ФИЗИЧЕСКАЯ КУЛЬТУРА И СПОРТ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1200	СРЕДСТВА МАССОВОЙ ИНФОРМАЦИИ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1300	ОБСЛУЖИВАНИЕ ГОСУДАРСТВЕННОГО И МУНИЦИПАЛЬНОГО ДОЛГА</a:t>
            </a:r>
          </a:p>
          <a:p>
            <a:pPr marL="274320" lvl="0" indent="-274320" eaLnBrk="1" fontAlgn="auto" hangingPunct="1">
              <a:spcAft>
                <a:spcPts val="0"/>
              </a:spcAft>
              <a:buClr>
                <a:srgbClr val="31B6FD"/>
              </a:buClr>
              <a:defRPr/>
            </a:pP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</a:rPr>
              <a:t>1400	</a:t>
            </a:r>
            <a:r>
              <a:rPr lang="ru-RU" sz="4800" dirty="0">
                <a:solidFill>
                  <a:srgbClr val="073E87"/>
                </a:solidFill>
                <a:latin typeface="Candara"/>
              </a:rPr>
              <a:t>МЕЖБЮДЖЕТНЫЕ ТРАНСФЕРТЫ ОБЩЕГО ХАРАКТЕРА БЮДЖЕТАМ БЮДЖЕТНОЙ СИСТЕМЫ РОССИЙСКОЙ </a:t>
            </a:r>
            <a:r>
              <a:rPr lang="ru-RU" sz="4800" dirty="0" smtClean="0">
                <a:solidFill>
                  <a:srgbClr val="073E87"/>
                </a:solidFill>
                <a:latin typeface="Candara"/>
              </a:rPr>
              <a:t>ФЕДЕРАЦИИ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073E87"/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055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441129" y="273049"/>
            <a:ext cx="8363272" cy="707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ndara"/>
                <a:ea typeface="+mj-ea"/>
                <a:cs typeface="+mj-cs"/>
              </a:rPr>
              <a:t>ДЕФИЦИТ И ПРОФИЦИТ БЮДЖЕТА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ndara"/>
              <a:ea typeface="+mj-ea"/>
              <a:cs typeface="+mj-cs"/>
            </a:endParaRPr>
          </a:p>
        </p:txBody>
      </p:sp>
      <p:sp>
        <p:nvSpPr>
          <p:cNvPr id="5" name="Текст 4"/>
          <p:cNvSpPr txBox="1">
            <a:spLocks/>
          </p:cNvSpPr>
          <p:nvPr/>
        </p:nvSpPr>
        <p:spPr bwMode="auto">
          <a:xfrm>
            <a:off x="441129" y="980728"/>
            <a:ext cx="3657600" cy="129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2500"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Дефицит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бюджета - превышение расходов бюджета над его доходами</a:t>
            </a:r>
          </a:p>
        </p:txBody>
      </p:sp>
      <p:sp>
        <p:nvSpPr>
          <p:cNvPr id="6" name="Текст 5"/>
          <p:cNvSpPr txBox="1">
            <a:spLocks/>
          </p:cNvSpPr>
          <p:nvPr/>
        </p:nvSpPr>
        <p:spPr bwMode="auto">
          <a:xfrm>
            <a:off x="5076056" y="1052736"/>
            <a:ext cx="3657600" cy="1296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400" b="0" i="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6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2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Профицит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73E87"/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бюджета - превышение доходов бюджета над его расходами</a:t>
            </a: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457200" y="2781300"/>
            <a:ext cx="36576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3050" marR="0" lvl="0" indent="-27305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alt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Если при планировании бюджета расходы больше доходов – то для покрытия дефицита используются остатки на едином счете бюджета на начало планируемого года, или привлекаются кредиты коммерческих банков, или бюджетные кредиты из областного бюджета</a:t>
            </a:r>
          </a:p>
        </p:txBody>
      </p:sp>
      <p:sp>
        <p:nvSpPr>
          <p:cNvPr id="8" name="Объект 3"/>
          <p:cNvSpPr txBox="1">
            <a:spLocks/>
          </p:cNvSpPr>
          <p:nvPr/>
        </p:nvSpPr>
        <p:spPr bwMode="auto">
          <a:xfrm>
            <a:off x="5130972" y="2759062"/>
            <a:ext cx="3657600" cy="346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20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itchFamily="18" charset="2"/>
              <a:buChar char="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31B6FD"/>
              </a:buClr>
              <a:buSzPct val="100000"/>
              <a:buFont typeface="Symbol" pitchFamily="18" charset="2"/>
              <a:buChar char=""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Candara"/>
                <a:ea typeface="+mn-ea"/>
                <a:cs typeface="+mn-cs"/>
              </a:rPr>
              <a:t>Если при планировании бюджета доходы больше расходов – это значит, что в источниках покрытия дефицита бюджета  или заложен возврат кредитов, или остатки средств, сложившиеся на едином счете бюджета района на начало текущего финансового года, до 100 % могут направляться на покрытие временных кассовых разрывов, возникающих при исполнении бюджета района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Candar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1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2237</TotalTime>
  <Words>1999</Words>
  <Application>Microsoft Office PowerPoint</Application>
  <PresentationFormat>Экран (4:3)</PresentationFormat>
  <Paragraphs>584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Воздушный поток</vt:lpstr>
      <vt:lpstr>БЮДЖЕТ  ДЛЯ ГРАЖДАН 2024 - 2026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ПЛАНИРОВАНИЕ ДОХОДОВ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РАСХОДОВ БЮДЖЕТА МУНИЦИПАЛЬНОГО ОБРАЗОВАНИЯ «ПСКОВСКИЙ РАЙОН» НА 2024 И ПЛАНОВЫЙ ПЕРИОД 2025 и 2026 ГОДОВ (тыс. рублей)</vt:lpstr>
      <vt:lpstr>РАСХОДЫ БЮДЖЕТА МУНИЦИПАЛЬНОГО ОБРАЗОВАНИЯ «ПСКОВСКИЙ РАЙОН» НА 2024 ГОД (ТЫС. РУБЛЕЙ)</vt:lpstr>
      <vt:lpstr>РАСХОДЫ БЮДЖЕТА МУНИЦИПАЛЬНОГО ОБРАЗОВАНИЯ «ПСКОВСКИЙ РАЙОН» НА 2025 ГОД (ТЫС. РУБЛЕЙ)</vt:lpstr>
      <vt:lpstr>РАСХОДЫ БЮДЖЕТА МУНИЦИПАЛЬНОГО ОБРАЗОВАНИЯ «ПСКОВСКИЙ РАЙОН» НА 2026 ГОД (ТЫС. РУБЛЕЙ)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РАЗМЕРЫ  субвенций бюджетам поселений из бюджета муниципального образования «Псковский район»: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 ДЛЯ ГРАЖДАН</dc:title>
  <dc:creator>User109</dc:creator>
  <cp:lastModifiedBy>User101</cp:lastModifiedBy>
  <cp:revision>186</cp:revision>
  <cp:lastPrinted>2022-11-29T13:55:03Z</cp:lastPrinted>
  <dcterms:created xsi:type="dcterms:W3CDTF">2020-01-15T12:46:43Z</dcterms:created>
  <dcterms:modified xsi:type="dcterms:W3CDTF">2023-12-26T12:26:04Z</dcterms:modified>
</cp:coreProperties>
</file>