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92" r:id="rId3"/>
  </p:sldMasterIdLst>
  <p:notesMasterIdLst>
    <p:notesMasterId r:id="rId70"/>
  </p:notesMasterIdLst>
  <p:sldIdLst>
    <p:sldId id="287" r:id="rId4"/>
    <p:sldId id="362" r:id="rId5"/>
    <p:sldId id="298" r:id="rId6"/>
    <p:sldId id="384" r:id="rId7"/>
    <p:sldId id="257" r:id="rId8"/>
    <p:sldId id="259" r:id="rId9"/>
    <p:sldId id="260" r:id="rId10"/>
    <p:sldId id="261" r:id="rId11"/>
    <p:sldId id="361" r:id="rId12"/>
    <p:sldId id="299" r:id="rId13"/>
    <p:sldId id="385" r:id="rId14"/>
    <p:sldId id="301" r:id="rId15"/>
    <p:sldId id="386" r:id="rId16"/>
    <p:sldId id="300" r:id="rId17"/>
    <p:sldId id="397" r:id="rId18"/>
    <p:sldId id="262" r:id="rId19"/>
    <p:sldId id="264" r:id="rId20"/>
    <p:sldId id="366" r:id="rId21"/>
    <p:sldId id="288" r:id="rId22"/>
    <p:sldId id="322" r:id="rId23"/>
    <p:sldId id="387" r:id="rId24"/>
    <p:sldId id="388" r:id="rId25"/>
    <p:sldId id="389" r:id="rId26"/>
    <p:sldId id="390" r:id="rId27"/>
    <p:sldId id="367" r:id="rId28"/>
    <p:sldId id="324" r:id="rId29"/>
    <p:sldId id="368" r:id="rId30"/>
    <p:sldId id="325" r:id="rId31"/>
    <p:sldId id="369" r:id="rId32"/>
    <p:sldId id="326" r:id="rId33"/>
    <p:sldId id="370" r:id="rId34"/>
    <p:sldId id="327" r:id="rId35"/>
    <p:sldId id="328" r:id="rId36"/>
    <p:sldId id="391" r:id="rId37"/>
    <p:sldId id="398" r:id="rId38"/>
    <p:sldId id="371" r:id="rId39"/>
    <p:sldId id="329" r:id="rId40"/>
    <p:sldId id="372" r:id="rId41"/>
    <p:sldId id="330" r:id="rId42"/>
    <p:sldId id="392" r:id="rId43"/>
    <p:sldId id="373" r:id="rId44"/>
    <p:sldId id="331" r:id="rId45"/>
    <p:sldId id="332" r:id="rId46"/>
    <p:sldId id="363" r:id="rId47"/>
    <p:sldId id="374" r:id="rId48"/>
    <p:sldId id="319" r:id="rId49"/>
    <p:sldId id="393" r:id="rId50"/>
    <p:sldId id="379" r:id="rId51"/>
    <p:sldId id="364" r:id="rId52"/>
    <p:sldId id="380" r:id="rId53"/>
    <p:sldId id="375" r:id="rId54"/>
    <p:sldId id="376" r:id="rId55"/>
    <p:sldId id="395" r:id="rId56"/>
    <p:sldId id="396" r:id="rId57"/>
    <p:sldId id="402" r:id="rId58"/>
    <p:sldId id="381" r:id="rId59"/>
    <p:sldId id="365" r:id="rId60"/>
    <p:sldId id="382" r:id="rId61"/>
    <p:sldId id="377" r:id="rId62"/>
    <p:sldId id="399" r:id="rId63"/>
    <p:sldId id="400" r:id="rId64"/>
    <p:sldId id="401" r:id="rId65"/>
    <p:sldId id="383" r:id="rId66"/>
    <p:sldId id="317" r:id="rId67"/>
    <p:sldId id="378" r:id="rId68"/>
    <p:sldId id="310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W3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CC0099"/>
    <a:srgbClr val="FF15C2"/>
    <a:srgbClr val="00FFFF"/>
    <a:srgbClr val="FFAFEA"/>
    <a:srgbClr val="FFE7E7"/>
    <a:srgbClr val="C9A6E4"/>
    <a:srgbClr val="FFFFF7"/>
    <a:srgbClr val="E6FCFE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9771" autoAdjust="0"/>
  </p:normalViewPr>
  <p:slideViewPr>
    <p:cSldViewPr snapToGrid="0" showGuides="1">
      <p:cViewPr>
        <p:scale>
          <a:sx n="110" d="100"/>
          <a:sy n="110" d="100"/>
        </p:scale>
        <p:origin x="-546" y="-234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16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theme" Target="theme/theme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71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Процент исполнения по доходам от общего</a:t>
            </a:r>
            <a:r>
              <a:rPr lang="ru-RU" sz="1800" baseline="0" dirty="0" smtClean="0"/>
              <a:t> исполнения с начала года</a:t>
            </a:r>
            <a:endParaRPr lang="ru-RU" sz="18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701570338444407E-2"/>
          <c:y val="0.20383851642622505"/>
          <c:w val="0.52697592763659895"/>
          <c:h val="0.662232655482520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0.17338708659209123"/>
                  <c:y val="5.0140688483181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493451736664883E-2"/>
                  <c:y val="-3.753920405821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4084457438627816E-2"/>
                  <c:y val="-6.4216070033259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370705127548129E-2"/>
                  <c:y val="1.6272787446338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НАЛОГИ НА ПРИБЫЛЬ, ДОХОДЫ</c:v>
                </c:pt>
                <c:pt idx="1">
                  <c:v>Налоги на товары (работы, услуги), реализуемые на территории Российской Федерации</c:v>
                </c:pt>
                <c:pt idx="2">
                  <c:v>НАЛОГИ НА СОВОКУПНЫЙ ДОХОД, ИМУЩЕСТВО, ГОСУДАРСТВЕННАЯ ПОШЛИНА, ШТРАФЫ, ПРОЧИЕ ДОХОДЫ</c:v>
                </c:pt>
                <c:pt idx="3">
                  <c:v>Безвозмездные поступления от других бюджетов бюджетной системы Российской Федерации, кроме бюджетов государственных внебюджетных фондов</c:v>
                </c:pt>
                <c:pt idx="4">
                  <c:v>Возврат остатков субсидий, субвенций и иных межбюджетных трансфертов, имеющих целевое назначение, прошлых лет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0.38</c:v>
                </c:pt>
                <c:pt idx="1">
                  <c:v>0.02</c:v>
                </c:pt>
                <c:pt idx="2">
                  <c:v>0.05</c:v>
                </c:pt>
                <c:pt idx="3">
                  <c:v>0.54</c:v>
                </c:pt>
                <c:pt idx="4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4968866988312812"/>
          <c:y val="0.15021878860440083"/>
          <c:w val="0.33899266559451285"/>
          <c:h val="0.72993000481965853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/>
                      <a:t>51 233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341214247659867E-3"/>
                  <c:y val="-3.3500455341032286E-1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191 520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682428495319734E-3"/>
                  <c:y val="-6.7000910682064571E-1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59 997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51233</c:v>
                </c:pt>
                <c:pt idx="1">
                  <c:v>191520</c:v>
                </c:pt>
                <c:pt idx="2">
                  <c:v>59997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66 816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200 318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36485699063946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84 982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66816</c:v>
                </c:pt>
                <c:pt idx="1">
                  <c:v>200318</c:v>
                </c:pt>
                <c:pt idx="2">
                  <c:v>84982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0893312"/>
        <c:axId val="190242816"/>
        <c:axId val="32918016"/>
      </c:bar3DChart>
      <c:catAx>
        <c:axId val="170893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242816"/>
        <c:crosses val="autoZero"/>
        <c:auto val="1"/>
        <c:lblAlgn val="ctr"/>
        <c:lblOffset val="100"/>
        <c:noMultiLvlLbl val="0"/>
      </c:catAx>
      <c:valAx>
        <c:axId val="190242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0893312"/>
        <c:crosses val="autoZero"/>
        <c:crossBetween val="between"/>
      </c:valAx>
      <c:serAx>
        <c:axId val="32918016"/>
        <c:scaling>
          <c:orientation val="minMax"/>
        </c:scaling>
        <c:delete val="1"/>
        <c:axPos val="b"/>
        <c:majorTickMark val="out"/>
        <c:minorTickMark val="none"/>
        <c:tickLblPos val="nextTo"/>
        <c:crossAx val="190242816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15C2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91 111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102 123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146 708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91111</c:v>
                </c:pt>
                <c:pt idx="1">
                  <c:v>102123</c:v>
                </c:pt>
                <c:pt idx="2">
                  <c:v>146708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/>
                      <a:t>94 292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108 714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147</a:t>
                    </a:r>
                    <a:r>
                      <a:rPr lang="ru-RU" b="1" baseline="0" dirty="0" smtClean="0"/>
                      <a:t> 878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94292</c:v>
                </c:pt>
                <c:pt idx="1">
                  <c:v>108714</c:v>
                </c:pt>
                <c:pt idx="2">
                  <c:v>147878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70921984"/>
        <c:axId val="190246272"/>
        <c:axId val="170929280"/>
      </c:bar3DChart>
      <c:catAx>
        <c:axId val="170921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246272"/>
        <c:crosses val="autoZero"/>
        <c:auto val="1"/>
        <c:lblAlgn val="ctr"/>
        <c:lblOffset val="100"/>
        <c:noMultiLvlLbl val="0"/>
      </c:catAx>
      <c:valAx>
        <c:axId val="190246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0921984"/>
        <c:crosses val="autoZero"/>
        <c:crossBetween val="between"/>
      </c:valAx>
      <c:serAx>
        <c:axId val="170929280"/>
        <c:scaling>
          <c:orientation val="minMax"/>
        </c:scaling>
        <c:delete val="1"/>
        <c:axPos val="b"/>
        <c:majorTickMark val="out"/>
        <c:minorTickMark val="none"/>
        <c:tickLblPos val="nextTo"/>
        <c:crossAx val="190246272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938927840409855E-2"/>
                  <c:y val="0.1303635123241290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00B0F0"/>
                        </a:solidFill>
                      </a:rPr>
                      <a:t>64 433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265475378233173E-2"/>
                  <c:y val="0.1537620914592290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00B0F0"/>
                        </a:solidFill>
                      </a:rPr>
                      <a:t>86 758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796426134699513E-3"/>
                  <c:y val="0.1236782039998146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00B0F0"/>
                        </a:solidFill>
                      </a:rPr>
                      <a:t>80 011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B0F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64433</c:v>
                </c:pt>
                <c:pt idx="1">
                  <c:v>86758</c:v>
                </c:pt>
                <c:pt idx="2">
                  <c:v>78698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AFEA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/>
                      <a:t>65 966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87 525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80 011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65966</c:v>
                </c:pt>
                <c:pt idx="1">
                  <c:v>87525</c:v>
                </c:pt>
                <c:pt idx="2">
                  <c:v>80011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4132992"/>
        <c:axId val="190357504"/>
        <c:axId val="85116160"/>
      </c:bar3DChart>
      <c:catAx>
        <c:axId val="194132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357504"/>
        <c:crosses val="autoZero"/>
        <c:auto val="1"/>
        <c:lblAlgn val="ctr"/>
        <c:lblOffset val="100"/>
        <c:noMultiLvlLbl val="0"/>
      </c:catAx>
      <c:valAx>
        <c:axId val="190357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4132992"/>
        <c:crosses val="autoZero"/>
        <c:crossBetween val="between"/>
      </c:valAx>
      <c:serAx>
        <c:axId val="85116160"/>
        <c:scaling>
          <c:orientation val="minMax"/>
        </c:scaling>
        <c:delete val="1"/>
        <c:axPos val="b"/>
        <c:majorTickMark val="out"/>
        <c:minorTickMark val="none"/>
        <c:tickLblPos val="nextTo"/>
        <c:crossAx val="19035750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00B0F0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6.932128654750213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3 000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037235179359264E-3"/>
                  <c:y val="8.82270919695482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4 526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2.52077405627280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5 784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3000</c:v>
                </c:pt>
                <c:pt idx="1">
                  <c:v>4519</c:v>
                </c:pt>
                <c:pt idx="2">
                  <c:v>5784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CC0099"/>
                        </a:solidFill>
                      </a:rPr>
                      <a:t>3 000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CC0099"/>
                        </a:solidFill>
                      </a:rPr>
                      <a:t>4 519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277926384517956E-3"/>
                  <c:y val="-5.671741626613816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CC0099"/>
                        </a:solidFill>
                      </a:rPr>
                      <a:t>5 725</a:t>
                    </a:r>
                    <a:endParaRPr lang="en-US" dirty="0">
                      <a:solidFill>
                        <a:srgbClr val="FF15C2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C0099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3000</c:v>
                </c:pt>
                <c:pt idx="1">
                  <c:v>4526</c:v>
                </c:pt>
                <c:pt idx="2">
                  <c:v>5725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5305984"/>
        <c:axId val="190360384"/>
        <c:axId val="0"/>
      </c:bar3DChart>
      <c:catAx>
        <c:axId val="195305984"/>
        <c:scaling>
          <c:orientation val="minMax"/>
        </c:scaling>
        <c:delete val="0"/>
        <c:axPos val="l"/>
        <c:majorTickMark val="out"/>
        <c:minorTickMark val="none"/>
        <c:tickLblPos val="nextTo"/>
        <c:crossAx val="190360384"/>
        <c:crosses val="autoZero"/>
        <c:auto val="1"/>
        <c:lblAlgn val="ctr"/>
        <c:lblOffset val="100"/>
        <c:noMultiLvlLbl val="0"/>
      </c:catAx>
      <c:valAx>
        <c:axId val="1903603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3059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CC0099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94387089640523"/>
          <c:y val="6.6203698876954001E-2"/>
          <c:w val="0.72952275099912256"/>
          <c:h val="0.7010805846397940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3051045321139168E-17"/>
                  <c:y val="6.01851807972309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14 202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6102090642278336E-17"/>
                  <c:y val="7.22222169566769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11 394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482659627538272E-3"/>
                  <c:y val="4.814814463778470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10 597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14202</c:v>
                </c:pt>
                <c:pt idx="1">
                  <c:v>11394</c:v>
                </c:pt>
                <c:pt idx="2" formatCode="#,##0">
                  <c:v>10597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14 202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11 394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10 597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14202</c:v>
                </c:pt>
                <c:pt idx="1">
                  <c:v>11394</c:v>
                </c:pt>
                <c:pt idx="2">
                  <c:v>10597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95458560"/>
        <c:axId val="190362688"/>
        <c:axId val="0"/>
      </c:bar3DChart>
      <c:catAx>
        <c:axId val="195458560"/>
        <c:scaling>
          <c:orientation val="minMax"/>
        </c:scaling>
        <c:delete val="0"/>
        <c:axPos val="l"/>
        <c:majorTickMark val="out"/>
        <c:minorTickMark val="none"/>
        <c:tickLblPos val="nextTo"/>
        <c:crossAx val="190362688"/>
        <c:crosses val="autoZero"/>
        <c:auto val="1"/>
        <c:lblAlgn val="ctr"/>
        <c:lblOffset val="100"/>
        <c:noMultiLvlLbl val="0"/>
      </c:catAx>
      <c:valAx>
        <c:axId val="1903626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54585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256214564282099"/>
          <c:y val="4.0200999240871609E-2"/>
          <c:w val="0.72826148526168455"/>
          <c:h val="0.8516884177423370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60830670402405E-2"/>
                  <c:y val="-1.1067126198727145E-1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43 158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833825873025555E-2"/>
                  <c:y val="6.036684025698211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66 156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70623002801806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105 527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43158</c:v>
                </c:pt>
                <c:pt idx="1">
                  <c:v>66156</c:v>
                </c:pt>
                <c:pt idx="2">
                  <c:v>105527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706230028018069E-2"/>
                  <c:y val="-6.036684025698211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48 290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6083067040240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69 003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029672521013553E-2"/>
                  <c:y val="-2.7667815496817862E-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111 175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48290</c:v>
                </c:pt>
                <c:pt idx="1">
                  <c:v>69003</c:v>
                </c:pt>
                <c:pt idx="2">
                  <c:v>111175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8395904"/>
        <c:axId val="190423040"/>
        <c:axId val="0"/>
      </c:bar3DChart>
      <c:catAx>
        <c:axId val="1983959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423040"/>
        <c:crosses val="autoZero"/>
        <c:auto val="1"/>
        <c:lblAlgn val="ctr"/>
        <c:lblOffset val="100"/>
        <c:noMultiLvlLbl val="0"/>
      </c:catAx>
      <c:valAx>
        <c:axId val="1904230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98395904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rgbClr val="FF15C2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4.8219591259230895E-3"/>
                  <c:y val="9.827945575116271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FF00"/>
                        </a:solidFill>
                      </a:rPr>
                      <a:t>20 075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2329386888846346E-3"/>
                  <c:y val="0.152502603751804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FF00"/>
                        </a:solidFill>
                      </a:rPr>
                      <a:t>15 122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694473375020047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FF00"/>
                        </a:solidFill>
                      </a:rPr>
                      <a:t>13 917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20075</c:v>
                </c:pt>
                <c:pt idx="1">
                  <c:v>15122</c:v>
                </c:pt>
                <c:pt idx="2">
                  <c:v>13917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876856940730812E-2"/>
                  <c:y val="-1.694473375020048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20 434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15 309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8401562752860125E-17"/>
                  <c:y val="-1.355578700016037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14 245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20434</c:v>
                </c:pt>
                <c:pt idx="1">
                  <c:v>15309</c:v>
                </c:pt>
                <c:pt idx="2">
                  <c:v>14245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880768"/>
        <c:axId val="190424192"/>
        <c:axId val="85118080"/>
      </c:bar3DChart>
      <c:catAx>
        <c:axId val="198880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424192"/>
        <c:crosses val="autoZero"/>
        <c:auto val="1"/>
        <c:lblAlgn val="ctr"/>
        <c:lblOffset val="100"/>
        <c:noMultiLvlLbl val="0"/>
      </c:catAx>
      <c:valAx>
        <c:axId val="190424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8880768"/>
        <c:crosses val="autoZero"/>
        <c:crossBetween val="between"/>
      </c:valAx>
      <c:serAx>
        <c:axId val="85118080"/>
        <c:scaling>
          <c:orientation val="minMax"/>
        </c:scaling>
        <c:delete val="1"/>
        <c:axPos val="b"/>
        <c:majorTickMark val="out"/>
        <c:minorTickMark val="none"/>
        <c:tickLblPos val="nextTo"/>
        <c:crossAx val="190424192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FF00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662366422947132"/>
          <c:y val="3.7286509467381213E-2"/>
          <c:w val="0.68528180071241096"/>
          <c:h val="0.8059232175081876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88095238095238E-3"/>
                  <c:y val="-3.289173611676652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46 174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523809523809521E-3"/>
                  <c:y val="-1.82731867315369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217 257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9 626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46174</c:v>
                </c:pt>
                <c:pt idx="1">
                  <c:v>217257</c:v>
                </c:pt>
                <c:pt idx="2">
                  <c:v>9626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/>
                      <a:t>69 175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224 838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10 194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69175</c:v>
                </c:pt>
                <c:pt idx="1">
                  <c:v>224838</c:v>
                </c:pt>
                <c:pt idx="2">
                  <c:v>10194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99233024"/>
        <c:axId val="190429376"/>
        <c:axId val="32916736"/>
      </c:bar3DChart>
      <c:catAx>
        <c:axId val="19923302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0429376"/>
        <c:crosses val="autoZero"/>
        <c:auto val="1"/>
        <c:lblAlgn val="ctr"/>
        <c:lblOffset val="100"/>
        <c:noMultiLvlLbl val="0"/>
      </c:catAx>
      <c:valAx>
        <c:axId val="190429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9233024"/>
        <c:crosses val="autoZero"/>
        <c:crossBetween val="between"/>
      </c:valAx>
      <c:serAx>
        <c:axId val="32916736"/>
        <c:scaling>
          <c:orientation val="minMax"/>
        </c:scaling>
        <c:delete val="1"/>
        <c:axPos val="b"/>
        <c:majorTickMark val="out"/>
        <c:minorTickMark val="none"/>
        <c:tickLblPos val="nextTo"/>
        <c:crossAx val="190429376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15C2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7362345331833526"/>
          <c:y val="0.5961499114973452"/>
          <c:w val="0.17131702287214098"/>
          <c:h val="0.195091447947172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567 559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689 027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768 137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567559</c:v>
                </c:pt>
                <c:pt idx="1">
                  <c:v>689027</c:v>
                </c:pt>
                <c:pt idx="2">
                  <c:v>768137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523809523809252E-3"/>
                  <c:y val="0.135221542901113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B0F0"/>
                        </a:solidFill>
                      </a:rPr>
                      <a:t>565 967</a:t>
                    </a:r>
                    <a:endParaRPr lang="en-US" dirty="0">
                      <a:solidFill>
                        <a:srgbClr val="FF15C2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416666666666612E-2"/>
                  <c:y val="0.2097735064076258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B0F0"/>
                        </a:solidFill>
                      </a:rPr>
                      <a:t>676 649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761904761905853E-3"/>
                  <c:y val="0.186386451025859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B0F0"/>
                        </a:solidFill>
                      </a:rPr>
                      <a:t>759 121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B0F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565967</c:v>
                </c:pt>
                <c:pt idx="1">
                  <c:v>676649</c:v>
                </c:pt>
                <c:pt idx="2">
                  <c:v>759121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309696"/>
        <c:axId val="198589184"/>
        <c:axId val="0"/>
      </c:bar3DChart>
      <c:catAx>
        <c:axId val="201309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8589184"/>
        <c:crosses val="autoZero"/>
        <c:auto val="1"/>
        <c:lblAlgn val="ctr"/>
        <c:lblOffset val="100"/>
        <c:noMultiLvlLbl val="0"/>
      </c:catAx>
      <c:valAx>
        <c:axId val="198589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1309696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b="1">
                <a:solidFill>
                  <a:srgbClr val="00B0F0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98 477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20 903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54 780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98477</c:v>
                </c:pt>
                <c:pt idx="1">
                  <c:v>20903</c:v>
                </c:pt>
                <c:pt idx="2">
                  <c:v>54780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3075484950968179E-2"/>
                  <c:y val="3.271562394689993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85 956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78848970329402E-2"/>
                  <c:y val="4.758636210458180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18 714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217488119185405E-2"/>
                  <c:y val="5.056050973611816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39 856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85956</c:v>
                </c:pt>
                <c:pt idx="1">
                  <c:v>18714</c:v>
                </c:pt>
                <c:pt idx="2">
                  <c:v>39856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54965504"/>
        <c:axId val="123807424"/>
        <c:axId val="0"/>
      </c:bar3DChart>
      <c:catAx>
        <c:axId val="154965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807424"/>
        <c:crosses val="autoZero"/>
        <c:auto val="1"/>
        <c:lblAlgn val="ctr"/>
        <c:lblOffset val="100"/>
        <c:noMultiLvlLbl val="0"/>
      </c:catAx>
      <c:valAx>
        <c:axId val="123807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4965504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rgbClr val="FF15C2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35614491181478"/>
          <c:y val="0.19782174613720871"/>
          <c:w val="0.64788613537322082"/>
          <c:h val="0.8219625813407845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  <a:scene3d>
              <a:camera prst="orthographicFront"/>
              <a:lightRig rig="contrasting" dir="t"/>
            </a:scene3d>
            <a:sp3d prstMaterial="powder"/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contrasting" dir="t"/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ED-416B-BF40-8CD76F67BD5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contrasting" dir="t"/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ED-416B-BF40-8CD76F67BD5C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contrasting" dir="t"/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8ED-416B-BF40-8CD76F67BD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contrasting" dir="t"/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E79-4710-814D-FC5D9E3405A1}"/>
              </c:ext>
            </c:extLst>
          </c:dPt>
          <c:dLbls>
            <c:dLbl>
              <c:idx val="0"/>
              <c:layout>
                <c:manualLayout>
                  <c:x val="1.3583705837245278E-2"/>
                  <c:y val="1.112284607421969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>
                        <a:solidFill>
                          <a:schemeClr val="tx1"/>
                        </a:solidFill>
                      </a:rPr>
                      <a:t>Субсидии</a:t>
                    </a:r>
                    <a:r>
                      <a:rPr lang="ru-RU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28,7 %</a:t>
                    </a:r>
                    <a:endParaRPr lang="ru-RU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solidFill>
                  <a:schemeClr val="bg1"/>
                </a:solidFill>
                <a:ln>
                  <a:solidFill>
                    <a:srgbClr val="6F6F74">
                      <a:alpha val="93000"/>
                    </a:srgb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5100245010941327"/>
                      <c:h val="0.169367145421903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8ED-416B-BF40-8CD76F67BD5C}"/>
                </c:ext>
              </c:extLst>
            </c:dLbl>
            <c:dLbl>
              <c:idx val="1"/>
              <c:layout>
                <c:manualLayout>
                  <c:x val="-5.5338942224692149E-2"/>
                  <c:y val="-0.1686037758520761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ru-RU" sz="1330" b="1" i="0" u="none" strike="noStrike" kern="1200" spc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30" b="1" i="0" u="none" strike="noStrike" kern="1200" spc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t>Субвенции
</a:t>
                    </a:r>
                    <a:r>
                      <a:rPr lang="ru-RU" sz="1330" b="1" i="0" u="none" strike="noStrike" kern="1200" spc="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t>54,0 %</a:t>
                    </a:r>
                    <a:endParaRPr lang="ru-RU" sz="1330" b="1" i="0" u="none" strike="noStrike" kern="1200" spc="0" baseline="0" dirty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numFmt formatCode="0.0%" sourceLinked="0"/>
              <c:spPr>
                <a:solidFill>
                  <a:schemeClr val="bg1"/>
                </a:solidFill>
                <a:ln>
                  <a:noFill/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8576722090261283"/>
                      <c:h val="0.137948833034111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8ED-416B-BF40-8CD76F67BD5C}"/>
                </c:ext>
              </c:extLst>
            </c:dLbl>
            <c:dLbl>
              <c:idx val="2"/>
              <c:layout>
                <c:manualLayout>
                  <c:x val="-3.4343744913277026E-2"/>
                  <c:y val="-1.85521777237450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aseline="0" dirty="0" smtClean="0">
                        <a:solidFill>
                          <a:schemeClr val="tx1"/>
                        </a:solidFill>
                      </a:rPr>
                      <a:t>Межбюджетные трансферты</a:t>
                    </a:r>
                    <a:r>
                      <a:rPr lang="ru-RU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sz="1200" baseline="0" dirty="0" smtClean="0">
                        <a:solidFill>
                          <a:schemeClr val="tx1"/>
                        </a:solidFill>
                      </a:rPr>
                      <a:t>10,7 %</a:t>
                    </a:r>
                    <a:endParaRPr lang="ru-RU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solidFill>
                  <a:schemeClr val="bg1"/>
                </a:solidFill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ED-416B-BF40-8CD76F67BD5C}"/>
                </c:ext>
              </c:extLst>
            </c:dLbl>
            <c:dLbl>
              <c:idx val="3"/>
              <c:layout>
                <c:manualLayout>
                  <c:x val="0.15201900237529697"/>
                  <c:y val="-1.79533213644524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ru-RU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Дотации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4,7 %</a:t>
                    </a:r>
                    <a:endParaRPr lang="ru-RU" dirty="0"/>
                  </a:p>
                </c:rich>
              </c:tx>
              <c:numFmt formatCode="0.0%" sourceLinked="0"/>
              <c:spPr>
                <a:solidFill>
                  <a:schemeClr val="bg1"/>
                </a:solidFill>
                <a:ln>
                  <a:noFill/>
                </a:ln>
                <a:effectLst>
                  <a:glow rad="114300">
                    <a:schemeClr val="accent2">
                      <a:satMod val="175000"/>
                      <a:alpha val="35000"/>
                    </a:schemeClr>
                  </a:glo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79-4710-814D-FC5D9E3405A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субсидии</c:v>
                </c:pt>
                <c:pt idx="1">
                  <c:v>субвенции</c:v>
                </c:pt>
                <c:pt idx="2">
                  <c:v>иные межбюджетные трансферты</c:v>
                </c:pt>
                <c:pt idx="3">
                  <c:v>дотации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0.28999999999999998</c:v>
                </c:pt>
                <c:pt idx="1">
                  <c:v>0.54</c:v>
                </c:pt>
                <c:pt idx="2">
                  <c:v>0.11</c:v>
                </c:pt>
                <c:pt idx="3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ED-416B-BF40-8CD76F67BD5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9.086817155286354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7030A0"/>
                        </a:solidFill>
                      </a:rPr>
                      <a:t>12 041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101432382458952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7030A0"/>
                        </a:solidFill>
                      </a:rPr>
                      <a:t>12 306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0080059086584014E-3"/>
                  <c:y val="0.1101432382458952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7030A0"/>
                        </a:solidFill>
                      </a:rPr>
                      <a:t>21 425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12041</c:v>
                </c:pt>
                <c:pt idx="1">
                  <c:v>12306</c:v>
                </c:pt>
                <c:pt idx="2">
                  <c:v>21425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5039043715357001E-3"/>
                  <c:y val="0.1597076954565480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12 040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512008862987465E-3"/>
                  <c:y val="0.1762291811934322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12 224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40029543292467E-3"/>
                  <c:y val="0.162461276412695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20 022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12040</c:v>
                </c:pt>
                <c:pt idx="1">
                  <c:v>12224</c:v>
                </c:pt>
                <c:pt idx="2">
                  <c:v>20022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532992"/>
        <c:axId val="210832192"/>
        <c:axId val="0"/>
      </c:bar3DChart>
      <c:catAx>
        <c:axId val="120532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10832192"/>
        <c:crosses val="autoZero"/>
        <c:auto val="1"/>
        <c:lblAlgn val="ctr"/>
        <c:lblOffset val="100"/>
        <c:noMultiLvlLbl val="0"/>
      </c:catAx>
      <c:valAx>
        <c:axId val="2108321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205329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7030A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Расходы бюджета</a:t>
            </a:r>
          </a:p>
        </c:rich>
      </c:tx>
      <c:layout>
        <c:manualLayout>
          <c:xMode val="edge"/>
          <c:yMode val="edge"/>
          <c:x val="0.35209011661845402"/>
          <c:y val="3.774634505657870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3766441716246717E-2"/>
          <c:y val="0.13091690677123363"/>
          <c:w val="0.89845247630330949"/>
          <c:h val="0.6388016575698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Первоначальный бюджет (№ 103 от 26.12.2023)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02928052839425E-2"/>
                  <c:y val="7.958187749428670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ru-RU" sz="16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980 317</a:t>
                    </a:r>
                    <a:endParaRPr lang="en-US" sz="16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21-4CAD-8B40-C7CB93697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980317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21-4CAD-8B40-C7CB936971E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Уточненный план (№ 175 от 26.12.2024)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802928052839418E-2"/>
                  <c:y val="7.958187749428665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ru-RU" sz="1600" b="0" i="0" u="none" strike="noStrike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ru-RU" sz="16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1 228 598</a:t>
                    </a:r>
                    <a:endParaRPr lang="en-US" sz="16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21-4CAD-8B40-C7CB93697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ru-RU" sz="1200" b="0" i="0" u="none" strike="noStrike" kern="1200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1228598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21-4CAD-8B40-C7CB936971E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 в 2024 году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6423424422715309E-3"/>
                  <c:y val="7.958187749428611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1 179 385</a:t>
                    </a:r>
                    <a:endParaRPr lang="en-US" sz="1600" b="0" i="0" u="none" strike="noStrike" dirty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1179385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B21-4CAD-8B40-C7CB936971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3384448"/>
        <c:axId val="131794048"/>
      </c:barChart>
      <c:catAx>
        <c:axId val="153384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31794048"/>
        <c:crosses val="autoZero"/>
        <c:auto val="1"/>
        <c:lblAlgn val="ctr"/>
        <c:lblOffset val="100"/>
        <c:noMultiLvlLbl val="0"/>
      </c:catAx>
      <c:valAx>
        <c:axId val="1317940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15338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862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Динамика расходов</a:t>
            </a:r>
          </a:p>
        </c:rich>
      </c:tx>
      <c:layout>
        <c:manualLayout>
          <c:xMode val="edge"/>
          <c:yMode val="edge"/>
          <c:x val="0.44968225065616779"/>
          <c:y val="2.548775433818637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2300411195770917"/>
          <c:y val="0.13260004194441463"/>
          <c:w val="0.66498718125708778"/>
          <c:h val="0.83235429584057907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tint val="65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tint val="65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tint val="65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666-444A-9295-8DF119A50FD3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666-444A-9295-8DF119A50FD3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65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65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65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66-444A-9295-8DF119A50FD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sz="1600" b="1" i="0" u="none" strike="noStrike" kern="1200" baseline="0" dirty="0" smtClean="0">
                        <a:solidFill>
                          <a:srgbClr val="CC0099"/>
                        </a:solidFill>
                      </a:rPr>
                      <a:t>944 950</a:t>
                    </a:r>
                    <a:endParaRPr lang="en-US" sz="1600" b="1" i="0" u="none" strike="noStrike" kern="1200" baseline="0" dirty="0">
                      <a:solidFill>
                        <a:srgbClr val="FF0000"/>
                      </a:solidFill>
                    </a:endParaRP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66-444A-9295-8DF119A50FD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600" b="1" i="0" u="none" strike="noStrike" kern="1200" baseline="0" dirty="0" smtClean="0">
                        <a:solidFill>
                          <a:srgbClr val="CC0099"/>
                        </a:solidFill>
                      </a:rPr>
                      <a:t>1 238 393</a:t>
                    </a:r>
                    <a:endParaRPr lang="ru-RU" sz="1600" b="1" i="0" u="none" strike="noStrike" kern="1200" baseline="0" dirty="0" smtClean="0">
                      <a:solidFill>
                        <a:srgbClr val="FF0000"/>
                      </a:solidFill>
                    </a:endParaRP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66-444A-9295-8DF119A50FD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CC0099"/>
                        </a:solidFill>
                      </a:rPr>
                      <a:t>1 179 385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66-444A-9295-8DF119A50F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C0099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расходы в 2022 году</c:v>
                </c:pt>
                <c:pt idx="1">
                  <c:v>расходы в 2023 году</c:v>
                </c:pt>
                <c:pt idx="2">
                  <c:v>расходы в 2024 году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944950</c:v>
                </c:pt>
                <c:pt idx="1">
                  <c:v>1238393</c:v>
                </c:pt>
                <c:pt idx="2">
                  <c:v>1179385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66-444A-9295-8DF119A50F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53384960"/>
        <c:axId val="131795776"/>
      </c:barChart>
      <c:catAx>
        <c:axId val="153384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31795776"/>
        <c:crosses val="autoZero"/>
        <c:auto val="1"/>
        <c:lblAlgn val="ctr"/>
        <c:lblOffset val="100"/>
        <c:noMultiLvlLbl val="0"/>
      </c:catAx>
      <c:valAx>
        <c:axId val="13179577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one"/>
        <c:crossAx val="15338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952380952380939E-3"/>
                  <c:y val="0.1467335857082938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901 792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523809523809521E-3"/>
                  <c:y val="0.1637956305580954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1 137 573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523809523809521E-3"/>
                  <c:y val="0.1262591318885319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1 179 385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901792</c:v>
                </c:pt>
                <c:pt idx="1">
                  <c:v>1137573</c:v>
                </c:pt>
                <c:pt idx="2">
                  <c:v>1179385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949 708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880952380951836E-3"/>
                  <c:y val="-3.1280054208114173E-1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1 167 620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1 228 598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949708</c:v>
                </c:pt>
                <c:pt idx="1">
                  <c:v>1167620</c:v>
                </c:pt>
                <c:pt idx="2">
                  <c:v>1228598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084288"/>
        <c:axId val="131799232"/>
        <c:axId val="152178688"/>
      </c:bar3DChart>
      <c:catAx>
        <c:axId val="15508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1799232"/>
        <c:crosses val="autoZero"/>
        <c:auto val="1"/>
        <c:lblAlgn val="ctr"/>
        <c:lblOffset val="100"/>
        <c:noMultiLvlLbl val="0"/>
      </c:catAx>
      <c:valAx>
        <c:axId val="13179923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55084288"/>
        <c:crosses val="autoZero"/>
        <c:crossBetween val="between"/>
      </c:valAx>
      <c:serAx>
        <c:axId val="152178688"/>
        <c:scaling>
          <c:orientation val="minMax"/>
        </c:scaling>
        <c:delete val="1"/>
        <c:axPos val="b"/>
        <c:majorTickMark val="out"/>
        <c:minorTickMark val="none"/>
        <c:tickLblPos val="nextTo"/>
        <c:crossAx val="131799232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0070C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ru-RU"/>
          </a:p>
        </c:txPr>
      </c:legendEntry>
      <c:layout>
        <c:manualLayout>
          <c:xMode val="edge"/>
          <c:yMode val="edge"/>
          <c:x val="0.81677821522309713"/>
          <c:y val="0.39879966780219384"/>
          <c:w val="0.17131702287214098"/>
          <c:h val="0.18216083946335435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077520575461438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604 628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96162733684217E-3"/>
                  <c:y val="8.851061869861816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638 262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196162733684217E-3"/>
                  <c:y val="0.1308417841631746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655 706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604628</c:v>
                </c:pt>
                <c:pt idx="1">
                  <c:v>638262</c:v>
                </c:pt>
                <c:pt idx="2">
                  <c:v>655706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630 785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651 618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666 884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630785</c:v>
                </c:pt>
                <c:pt idx="1">
                  <c:v>651618</c:v>
                </c:pt>
                <c:pt idx="2">
                  <c:v>666884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0173184"/>
        <c:axId val="153777792"/>
        <c:axId val="173907072"/>
      </c:bar3DChart>
      <c:catAx>
        <c:axId val="190173184"/>
        <c:scaling>
          <c:orientation val="minMax"/>
        </c:scaling>
        <c:delete val="0"/>
        <c:axPos val="b"/>
        <c:majorTickMark val="out"/>
        <c:minorTickMark val="none"/>
        <c:tickLblPos val="nextTo"/>
        <c:crossAx val="153777792"/>
        <c:crosses val="autoZero"/>
        <c:auto val="1"/>
        <c:lblAlgn val="ctr"/>
        <c:lblOffset val="100"/>
        <c:noMultiLvlLbl val="0"/>
      </c:catAx>
      <c:valAx>
        <c:axId val="153777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0173184"/>
        <c:crosses val="autoZero"/>
        <c:crossBetween val="between"/>
      </c:valAx>
      <c:serAx>
        <c:axId val="173907072"/>
        <c:scaling>
          <c:orientation val="minMax"/>
        </c:scaling>
        <c:delete val="1"/>
        <c:axPos val="b"/>
        <c:majorTickMark val="out"/>
        <c:minorTickMark val="none"/>
        <c:tickLblPos val="nextTo"/>
        <c:crossAx val="153777792"/>
        <c:crosses val="autoZero"/>
      </c:ser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1310461192351"/>
          <c:y val="3.8190949278828025E-2"/>
          <c:w val="0.80480150918635174"/>
          <c:h val="0.8387698206465655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9041459961150071E-2"/>
                  <c:y val="-6.212881700861976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69 359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1428512197093924E-2"/>
                  <c:y val="-5.847418071399507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96 506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9785081545455869E-2"/>
                  <c:y val="-4.020099924087160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107</a:t>
                    </a:r>
                    <a:r>
                      <a:rPr lang="ru-RU" b="1" baseline="0" dirty="0" smtClean="0"/>
                      <a:t> 700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69277</c:v>
                </c:pt>
                <c:pt idx="1">
                  <c:v>96418</c:v>
                </c:pt>
                <c:pt idx="2">
                  <c:v>106838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2916688261476154E-2"/>
                  <c:y val="0.270443085802227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 69 277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4404761904761904E-2"/>
                  <c:y val="0.2558242528570909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96 418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5034465315971799E-2"/>
                  <c:y val="0.28140670691946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 106 838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69359</c:v>
                </c:pt>
                <c:pt idx="1">
                  <c:v>96506</c:v>
                </c:pt>
                <c:pt idx="2">
                  <c:v>107700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577408"/>
        <c:axId val="185052544"/>
        <c:axId val="171087104"/>
      </c:bar3DChart>
      <c:catAx>
        <c:axId val="194577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85052544"/>
        <c:crosses val="autoZero"/>
        <c:auto val="1"/>
        <c:lblAlgn val="ctr"/>
        <c:lblOffset val="100"/>
        <c:noMultiLvlLbl val="0"/>
      </c:catAx>
      <c:valAx>
        <c:axId val="185052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4577408"/>
        <c:crosses val="autoZero"/>
        <c:crossBetween val="between"/>
      </c:valAx>
      <c:serAx>
        <c:axId val="171087104"/>
        <c:scaling>
          <c:orientation val="minMax"/>
        </c:scaling>
        <c:delete val="1"/>
        <c:axPos val="b"/>
        <c:majorTickMark val="out"/>
        <c:minorTickMark val="none"/>
        <c:tickLblPos val="nextTo"/>
        <c:crossAx val="18505254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FF0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238744145442629E-2"/>
          <c:y val="5.6464130751951488E-2"/>
          <c:w val="0.71769550778564117"/>
          <c:h val="0.8022234577003186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7.2687264380464599E-3"/>
                  <c:y val="0.1206029977226148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2 800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458176253642175E-3"/>
                  <c:y val="0.1132937251333655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4 698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458176253642175E-3"/>
                  <c:y val="0.1461854517849876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6 005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2800</c:v>
                </c:pt>
                <c:pt idx="1">
                  <c:v>4698</c:v>
                </c:pt>
                <c:pt idx="2">
                  <c:v>6005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9A6E4"/>
            </a:solidFill>
          </c:spPr>
          <c:invertIfNegative val="0"/>
          <c:dLbls>
            <c:dLbl>
              <c:idx val="0"/>
              <c:layout>
                <c:manualLayout>
                  <c:x val="7.2687264380464599E-3"/>
                  <c:y val="8.40566347763678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3 776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6916352507286137E-3"/>
                  <c:y val="9.136590736561729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4 996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687264380464599E-3"/>
                  <c:y val="8.405663477636794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6 414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3776</c:v>
                </c:pt>
                <c:pt idx="1">
                  <c:v>4996</c:v>
                </c:pt>
                <c:pt idx="2">
                  <c:v>6414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8125056"/>
        <c:axId val="185055424"/>
        <c:axId val="171085824"/>
      </c:bar3DChart>
      <c:catAx>
        <c:axId val="198125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85055424"/>
        <c:crosses val="autoZero"/>
        <c:auto val="1"/>
        <c:lblAlgn val="ctr"/>
        <c:lblOffset val="100"/>
        <c:noMultiLvlLbl val="0"/>
      </c:catAx>
      <c:valAx>
        <c:axId val="185055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8125056"/>
        <c:crosses val="autoZero"/>
        <c:crossBetween val="between"/>
      </c:valAx>
      <c:serAx>
        <c:axId val="171085824"/>
        <c:scaling>
          <c:orientation val="minMax"/>
        </c:scaling>
        <c:delete val="1"/>
        <c:axPos val="b"/>
        <c:majorTickMark val="out"/>
        <c:minorTickMark val="none"/>
        <c:tickLblPos val="nextTo"/>
        <c:crossAx val="18505542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15C2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775228459412897E-2"/>
          <c:y val="3.6563946905524405E-2"/>
          <c:w val="0.78970407756054328"/>
          <c:h val="0.8247118492250687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7970480401698006E-3"/>
                  <c:y val="7.750882754166464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1 108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963100502122505E-3"/>
                  <c:y val="8.087877656521527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15C2"/>
                        </a:solidFill>
                      </a:rPr>
                      <a:t>1 882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991675799630072E-3"/>
                  <c:y val="0.1314280119184748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15C2"/>
                        </a:solidFill>
                      </a:rPr>
                      <a:t>3 583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1108</c:v>
                </c:pt>
                <c:pt idx="1">
                  <c:v>1882</c:v>
                </c:pt>
                <c:pt idx="2">
                  <c:v>3583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7.1955720602547004E-3"/>
                  <c:y val="6.402903144746209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C000"/>
                        </a:solidFill>
                      </a:rPr>
                      <a:t>1 511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948340702971504E-3"/>
                  <c:y val="7.413887851811400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C000"/>
                        </a:solidFill>
                      </a:rPr>
                      <a:t>2 024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5940960803396012E-3"/>
                  <c:y val="9.772825633265164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C000"/>
                        </a:solidFill>
                      </a:rPr>
                      <a:t>4 816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C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1511</c:v>
                </c:pt>
                <c:pt idx="1">
                  <c:v>2024</c:v>
                </c:pt>
                <c:pt idx="2">
                  <c:v>4816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483456"/>
        <c:axId val="185056000"/>
        <c:axId val="173802752"/>
      </c:bar3DChart>
      <c:catAx>
        <c:axId val="198483456"/>
        <c:scaling>
          <c:orientation val="minMax"/>
        </c:scaling>
        <c:delete val="0"/>
        <c:axPos val="b"/>
        <c:majorTickMark val="out"/>
        <c:minorTickMark val="none"/>
        <c:tickLblPos val="nextTo"/>
        <c:crossAx val="185056000"/>
        <c:crosses val="autoZero"/>
        <c:auto val="1"/>
        <c:lblAlgn val="ctr"/>
        <c:lblOffset val="100"/>
        <c:noMultiLvlLbl val="0"/>
      </c:catAx>
      <c:valAx>
        <c:axId val="185056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8483456"/>
        <c:crosses val="autoZero"/>
        <c:crossBetween val="between"/>
      </c:valAx>
      <c:serAx>
        <c:axId val="173802752"/>
        <c:scaling>
          <c:orientation val="minMax"/>
        </c:scaling>
        <c:delete val="1"/>
        <c:axPos val="b"/>
        <c:majorTickMark val="out"/>
        <c:minorTickMark val="none"/>
        <c:tickLblPos val="nextTo"/>
        <c:crossAx val="185056000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15C2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0.52291</cdr:x>
      <cdr:y>0.15784</cdr:y>
    </cdr:from>
    <cdr:to>
      <cdr:x>0.66514</cdr:x>
      <cdr:y>0.44447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3520342" y="845611"/>
          <a:ext cx="957532" cy="153550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15C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0.18335</cdr:x>
      <cdr:y>0.57007</cdr:y>
    </cdr:from>
    <cdr:to>
      <cdr:x>0.66642</cdr:x>
      <cdr:y>0.60227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1234342" y="3053972"/>
          <a:ext cx="3252159" cy="17252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15C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0.32686</cdr:x>
      <cdr:y>0.23997</cdr:y>
    </cdr:from>
    <cdr:to>
      <cdr:x>0.66258</cdr:x>
      <cdr:y>0.7488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2200501" y="1285557"/>
          <a:ext cx="2260120" cy="272594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15C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0.48959</cdr:x>
      <cdr:y>0.3398</cdr:y>
    </cdr:from>
    <cdr:to>
      <cdr:x>0.64207</cdr:x>
      <cdr:y>0.77618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3296056" y="1820395"/>
          <a:ext cx="1026543" cy="233776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15C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0.4204</cdr:x>
      <cdr:y>0.45896</cdr:y>
    </cdr:from>
    <cdr:to>
      <cdr:x>0.66258</cdr:x>
      <cdr:y>0.78423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2830229" y="2458750"/>
          <a:ext cx="1630392" cy="174253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15C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C1293-4FCA-4AD3-86ED-C848877EABFD}" type="datetimeFigureOut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5F166-93A5-4CC5-8347-3D9402BC997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70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75F166-93A5-4CC5-8347-3D9402BC9977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825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75F166-93A5-4CC5-8347-3D9402BC9977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14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EC3A-FBCE-4D09-9CF9-1D8FBD7A15E0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48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CC38-015C-4F43-8706-620FE37D7842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75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4C83-BE07-4C41-ACFB-CC988ABF0BC0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295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24AC-E3E1-4102-9466-66A6B0BF1A56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810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5525-CB00-469E-A279-D5135CCBABB0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816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7409-0CA1-44A0-816E-B198E0DD1582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960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2233-BD58-4F7D-ADDC-7E7C9DCA668F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169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11A0-DDC9-4DCA-8829-396F5AE273BF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130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0BB2-1ABF-4F2E-A12B-FD8E3FF834E3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67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4EA0-4932-42C4-A0AD-36386EF0A97C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589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325B-F7C8-42D8-9BD7-821935BA6C43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65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C932-C278-44E7-82F5-8AD6554BCED6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513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B9C49-2BAB-47AB-B4D7-C77D157EC9AB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398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136D-8316-4F74-BAED-D522A74771CC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975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494A-E35F-4FD8-835D-C0684D1B51B9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8213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EC3A-FBCE-4D09-9CF9-1D8FBD7A15E0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C932-C278-44E7-82F5-8AD6554BCED6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7E-43ED-40B6-AA27-BF844C168454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5F9-5BB7-4484-A96C-8EC1C35F77E4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9765-582A-4A43-8254-5F18F8D39831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A772-7FDF-4624-BA7D-C617B502B7C2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C12E-DC96-4208-B14A-6984D64FAAAF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7E-43ED-40B6-AA27-BF844C168454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4468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DC78-24BE-4493-827E-D2F715B81690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99A7-03A9-4EF6-B6BC-87ABF16062FD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CC38-015C-4F43-8706-620FE37D7842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4C83-BE07-4C41-ACFB-CC988ABF0BC0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5F9-5BB7-4484-A96C-8EC1C35F77E4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98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9765-582A-4A43-8254-5F18F8D39831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84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A772-7FDF-4624-BA7D-C617B502B7C2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4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C12E-DC96-4208-B14A-6984D64FAAAF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422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DC78-24BE-4493-827E-D2F715B81690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13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99A7-03A9-4EF6-B6BC-87ABF16062FD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64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27D281-E65D-46E7-B649-5D3E95262978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97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56D46C4-0CD7-42AF-9E2C-D7E512F0C9FC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9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27D281-E65D-46E7-B649-5D3E95262978}" type="datetime1">
              <a:rPr lang="ru-RU" smtClean="0"/>
              <a:pPr/>
              <a:t>24.04.2025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933" y="257908"/>
            <a:ext cx="5250534" cy="648441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048351-F5BC-4F1E-800F-131992995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7352" y="351692"/>
            <a:ext cx="6111140" cy="1635857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182880" indent="0" algn="ctr">
              <a:buNone/>
            </a:pPr>
            <a:r>
              <a:rPr lang="ru-RU" sz="5400" b="1" dirty="0">
                <a:solidFill>
                  <a:srgbClr val="FF15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БЮДЖЕТ ДЛЯ ГРАЖДАН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64829" y="2297703"/>
            <a:ext cx="6298084" cy="36009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ГОДОВОЙ ОТЧЕТ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ОБ ИСПОЛНЕНИИ 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БЮДЖЕТА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МУНИЦИПАЛЬНОГО ОБРАЗОВАНИЯ  </a:t>
            </a:r>
          </a:p>
          <a:p>
            <a:pPr algn="ctr"/>
            <a:r>
              <a:rPr lang="ru-RU" sz="3200" b="1" smtClean="0">
                <a:solidFill>
                  <a:schemeClr val="bg2">
                    <a:lumMod val="25000"/>
                  </a:schemeClr>
                </a:solidFill>
              </a:rPr>
              <a:t>"ПСКОВСКИЙ РАЙОН" </a:t>
            </a:r>
            <a:endParaRPr lang="ru-RU" sz="3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ЗА </a:t>
            </a:r>
            <a:r>
              <a:rPr lang="ru-RU" sz="3600" b="1" dirty="0" smtClean="0">
                <a:solidFill>
                  <a:srgbClr val="FF0000"/>
                </a:solidFill>
              </a:rPr>
              <a:t>2024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 ГОД</a:t>
            </a:r>
            <a:endParaRPr lang="ru-RU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263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C8ABA3-5FC4-474E-897A-0FBA13C31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38" y="233488"/>
            <a:ext cx="11598031" cy="33643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межбюджетных трансфертах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2D0EA11-38EC-45A4-AA75-B5641FA3E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12060" y="652157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BA5B3D7-D8B9-4F60-B23D-42C033438D22}"/>
              </a:ext>
            </a:extLst>
          </p:cNvPr>
          <p:cNvSpPr/>
          <p:nvPr/>
        </p:nvSpPr>
        <p:spPr>
          <a:xfrm>
            <a:off x="9213657" y="1065327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697738"/>
              </p:ext>
            </p:extLst>
          </p:nvPr>
        </p:nvGraphicFramePr>
        <p:xfrm>
          <a:off x="77638" y="1296159"/>
          <a:ext cx="12042474" cy="436276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437298"/>
                <a:gridCol w="950891"/>
                <a:gridCol w="817524"/>
                <a:gridCol w="836761"/>
              </a:tblGrid>
              <a:tr h="544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828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субсидии), в том числе: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192 665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182 587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94,77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</a:tr>
              <a:tr h="19999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приобретение служебного жилья для педагогических работников муниципальных образовательных организаций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пунктов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108 295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108 295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обновление материально-технической базы для организации учебно-исследовательской, научно-практической, творческой деятельности, занятий физической культурой и спортом в образовательных организациях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софинансирование расходных обязательств субъектов Российской Федерации, связанных с реализацией федеральной целевой </a:t>
                      </a:r>
                      <a:r>
                        <a:rPr lang="ru-RU" sz="1200" b="1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"Увековечение </a:t>
                      </a: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памяти погибших при защите Отечества на 2019 - </a:t>
                      </a:r>
                      <a:r>
                        <a:rPr lang="ru-RU" sz="1200" b="1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годы"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16 886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16 286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2682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развития и укрепления материально-технической базы домов культуры в населенных пунктах с числом жителей до 50 тысяч человек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2682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комплексных кадастровых работ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70451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сети учреждений культурно-досугового типа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6545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программ формирования современной городской среды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комплекса процессных </a:t>
                      </a:r>
                      <a:r>
                        <a:rPr lang="ru-RU" sz="1200" b="1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"Содействие </a:t>
                      </a:r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развитию дошкольного и общего образования Псковской области с использованием современных механизмов </a:t>
                      </a:r>
                      <a:r>
                        <a:rPr lang="ru-RU" sz="1200" b="1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технологий", </a:t>
                      </a:r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разработка проектно-сметной документации на строительство модульной газовой котельной для дальнейшей догазификации МБОУ Остенская средняя общеобразовательная школа, филиал муниципального бюджетного общеобразовательного </a:t>
                      </a:r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 "Писковская 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общеобразовательная школа </a:t>
                      </a:r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Псковского района"</a:t>
                      </a:r>
                      <a:endParaRPr lang="ru-RU" sz="10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360605" y="6169727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4976" y="185295"/>
            <a:ext cx="11564540" cy="401964"/>
          </a:xfrm>
          <a:effectLst/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межбюджетных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трансфертах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BA5B3D7-D8B9-4F60-B23D-42C033438D22}"/>
              </a:ext>
            </a:extLst>
          </p:cNvPr>
          <p:cNvSpPr/>
          <p:nvPr/>
        </p:nvSpPr>
        <p:spPr>
          <a:xfrm>
            <a:off x="9280650" y="1002057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677941"/>
              </p:ext>
            </p:extLst>
          </p:nvPr>
        </p:nvGraphicFramePr>
        <p:xfrm>
          <a:off x="240139" y="1277101"/>
          <a:ext cx="11809046" cy="481413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186580"/>
                <a:gridCol w="977464"/>
                <a:gridCol w="797010"/>
                <a:gridCol w="847992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63731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бюджетной обеспеченности поселений из бюджета муниципального района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63731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ремонта (реконструкции) и благоустройство,</a:t>
                      </a:r>
                      <a:r>
                        <a:rPr lang="ru-RU" sz="1200" b="1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 по постановке на кадастровый учет воинских захоронений, </a:t>
                      </a: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памятников и памятных знаков, увековечивающих память погибших при защите Отечества, на территории муниципального образования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216305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мер, направленных на привлечение жителей области к регулярным занятиям физической культурой и спортом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12616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комплекса процессных </a:t>
                      </a:r>
                      <a:r>
                        <a:rPr lang="ru-RU" sz="1200" b="1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"Обеспечение </a:t>
                      </a: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пожарной безопасности в исполнительных органах Псковской области и муниципальных образованиях </a:t>
                      </a:r>
                      <a:r>
                        <a:rPr lang="ru-RU" sz="1200" b="1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Псковской области"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12616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</a:t>
                      </a:r>
                      <a:r>
                        <a:rPr lang="ru-RU" sz="1200" b="1" u="none" strike="noStrike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"Развитие </a:t>
                      </a:r>
                      <a:r>
                        <a:rPr lang="ru-RU" sz="12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совершенствование института добровольных </a:t>
                      </a:r>
                      <a:r>
                        <a:rPr lang="ru-RU" sz="1200" b="1" u="none" strike="noStrike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народных дружин"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54,53</a:t>
                      </a:r>
                      <a:endParaRPr lang="ru-RU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8683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мероприятий по организации питания в муниципальных общеобразовательных учреждениях, в том числе: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5 838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5 838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8683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организация бесплатного питания в общеобразовательных организациях для детей граждан Российской Федерации, призванных на военную службу по мобилизации, а также детей военнослужащих, принимающих участие в специальной военной операции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8683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предоставление бесплатного питания обучающимся из малоимущих многодетных семей в образовательных организациях Псковской области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12616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создание условий для осуществления присмотра и ухода за осваивающими образовательные программы дошкольного образования в организациях, осуществляющих образовательную деятельность,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детьми военнослужащих и (или) сотрудников, принимающих участие в специальной военной операции, а также детьми граждан Российской Федерации, призванных на военную службу по мобилизации, детьми военнослужащих и (или) сотрудников, погибших (умерших) в ходе специальной военной операции, в том числе:</a:t>
                      </a: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298730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освобождение от взимания родительской платы за осуществление присмотра и ухода детьми граждан Российской Федерации, призванных на военную службу по мобилизации, а также детьми военнослужащих, принимающих участие в специальной военной операции,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2 108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2 108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71580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инициатив, в том</a:t>
                      </a:r>
                      <a:r>
                        <a:rPr lang="ru-RU" sz="1200" b="1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числе: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280650" y="6296152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7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47316"/>
              </p:ext>
            </p:extLst>
          </p:nvPr>
        </p:nvGraphicFramePr>
        <p:xfrm>
          <a:off x="343877" y="1365130"/>
          <a:ext cx="11611434" cy="467452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791194"/>
                <a:gridCol w="969108"/>
                <a:gridCol w="859692"/>
                <a:gridCol w="991440"/>
              </a:tblGrid>
              <a:tr h="87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проект </a:t>
                      </a:r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"Улучшение 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дренажной системы на территории </a:t>
                      </a:r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"Борисов ручей", 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</a:t>
                      </a:r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"Псковский район"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проект </a:t>
                      </a:r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"Благоустройство 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Александровского сада на территории межселенной территории - территории Залитских островов, остров им</a:t>
                      </a:r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Залита", 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</a:t>
                      </a:r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"Псковский район")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ликвидацию очагов сорного растения борщевик Сосновского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4 766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подготовку документов территориального планирования</a:t>
                      </a:r>
                      <a:r>
                        <a:rPr lang="ru-RU" sz="1200" b="1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градостроительного зонирования (в том числе</a:t>
                      </a:r>
                      <a:r>
                        <a:rPr lang="ru-RU" sz="1200" b="1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изменений</a:t>
                      </a: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200" b="1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муниципальных образований области в сфере жилищно-коммунального хозяйства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реализацию мероприятий по обеспечению безопасности гидротехнических сооружений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софинансирование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мероприятий по проведению ремонта групповых резервуарных установок сжиженных углеводородных газов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установку знаков туристской навигации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строительство, реконструкцию, капитальный ремонт и техническое перевооружение объектов коммунальной инфраструктуры, в том числе: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9 653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4 421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капитальный ремонт системы водоснабжения в дер. Щиглицы Псковский район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капитальный ремонт дворовой канализации в дер. Писковичи Псковский район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1 489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1 446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97,13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к</a:t>
                      </a: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апитальный ремонт дворовой канализации в дер. Череха Псковский район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к</a:t>
                      </a: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апитальный ремонт системы водопровода в дер. Середка Псковский район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1 645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1 645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с</a:t>
                      </a: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троительство станции очистки питьевой воды в дер. Тямша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3 097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строительство газовой котельной в с. Середка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1 011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строительство газовой котельной в дер. Верхолино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1 081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софинансирование мероприятий по газификации и газоснабжению, в том числе: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9 597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9 597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р</a:t>
                      </a: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азработка ПСД по объекту </a:t>
                      </a:r>
                      <a:r>
                        <a:rPr lang="ru-RU" sz="1000" b="0" i="1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"Перевод </a:t>
                      </a:r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многоквартирных домов на природный газ в с. Середка </a:t>
                      </a:r>
                      <a:r>
                        <a:rPr lang="ru-RU" sz="1000" b="0" i="1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Псковского района"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8 143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8 143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Федерации, в том</a:t>
                      </a:r>
                      <a:r>
                        <a:rPr lang="ru-RU" sz="1400" b="1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числе: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344 157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343 868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ежемесячное денежное вознаграждение за классное руководство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выполнение государственных полномочий по образованию и обеспечению деятельности комиссий по делам несовершеннолетних и защите их прав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ED788C8-25CA-4F0B-8FD1-EA70857A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86303" y="6492875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BDEE2288-0290-4346-88F0-8E135A839CAE}"/>
              </a:ext>
            </a:extLst>
          </p:cNvPr>
          <p:cNvSpPr txBox="1">
            <a:spLocks/>
          </p:cNvSpPr>
          <p:nvPr/>
        </p:nvSpPr>
        <p:spPr>
          <a:xfrm>
            <a:off x="343877" y="223978"/>
            <a:ext cx="11519877" cy="336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МЕЖБЮДЖЕТНЫХ ТРАНСФЕРТАХ</a:t>
            </a:r>
            <a:endParaRPr lang="ru-RU" sz="2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6FB33D3-D565-40CF-98DB-610432BCCCAF}"/>
              </a:ext>
            </a:extLst>
          </p:cNvPr>
          <p:cNvSpPr/>
          <p:nvPr/>
        </p:nvSpPr>
        <p:spPr>
          <a:xfrm>
            <a:off x="9224891" y="1071654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68172" y="6150321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84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5056" y="208932"/>
            <a:ext cx="11228717" cy="41799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>
              <a:spcBef>
                <a:spcPts val="0"/>
              </a:spcBef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 о межбюджетных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трансфертах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72884"/>
              </p:ext>
            </p:extLst>
          </p:nvPr>
        </p:nvGraphicFramePr>
        <p:xfrm>
          <a:off x="351985" y="1339003"/>
          <a:ext cx="11611434" cy="487530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791194"/>
                <a:gridCol w="969108"/>
                <a:gridCol w="859692"/>
                <a:gridCol w="991440"/>
              </a:tblGrid>
              <a:tr h="87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государственных полномочий по сбору информации, необходимой</a:t>
                      </a:r>
                      <a:r>
                        <a:rPr lang="ru-RU" sz="1200" b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ведения регистра муниципальных нормативных правовых актов Псковской области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10,71</a:t>
                      </a:r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государственных полномочий по созданию административных комиссий и определению перечня должностных лиц, уполномоченных составлять протоколы об административных правонарушениях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общедоступного и бесплатного дошкольного, начального общего, основного общего, среднего общего образования, дополнительного образования детей в общеобразовательных организациях области, в том числе: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317 216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317 215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70918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оплата труда и начисления на оплату труда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306 887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306 887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72528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учебные расходы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4 852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4 852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225356">
                <a:tc>
                  <a:txBody>
                    <a:bodyPr/>
                    <a:lstStyle/>
                    <a:p>
                      <a:pPr marL="0" indent="0" algn="just" fontAlgn="t">
                        <a:buFont typeface="Wingdings" panose="05000000000000000000" pitchFamily="2" charset="2"/>
                        <a:buNone/>
                      </a:pPr>
                      <a:r>
                        <a:rPr lang="ru-RU" sz="10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приобретение учебников для пополнения фондов школьных библиотек для обеспечения всех учащихся общеобразовательных организаций бесплатными учебниками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5 476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80285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выполнение государственных полномочий по назначению и выплате доплат пенсиям лицам, замещавшим должности в органах государственной власти и управления районов Псковской области и городов Пскова и Великие Лука, должности в органах местного самоуправления до 13 марта 1997 года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83,78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225356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полномочий органов государственной власти Псковской области по расчету и предоставлению дотаций бюджетам поселений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225356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органами местного самоуправления отдельных государственных полномочий по формированию торгового реестра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225356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полномочий в соответствии с Законом Псковской области от 03.06.2005 № </a:t>
                      </a:r>
                      <a:r>
                        <a:rPr lang="ru-RU" sz="12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443-ОЗ "О </a:t>
                      </a: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наделении органов местного самоуправления государственными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полномочиями по регистрации и учету граждан, выехавших из районов Крайнего Севера и  приравненных к ним местностей не ранее 1 января 1992 года, имеющих право на получение жилищных субсидий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336376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компенсацию расходов по оплате коммунальных услуг работникам, проживающим и работающим в населенных пунктах, рабочих поселках (поселках городского типа)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4 672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4 672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BA5B3D7-D8B9-4F60-B23D-42C033438D22}"/>
              </a:ext>
            </a:extLst>
          </p:cNvPr>
          <p:cNvSpPr/>
          <p:nvPr/>
        </p:nvSpPr>
        <p:spPr>
          <a:xfrm>
            <a:off x="9237993" y="1075504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37992" y="6261259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56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270861"/>
              </p:ext>
            </p:extLst>
          </p:nvPr>
        </p:nvGraphicFramePr>
        <p:xfrm>
          <a:off x="312614" y="1432411"/>
          <a:ext cx="11608645" cy="36085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925171"/>
                <a:gridCol w="930030"/>
                <a:gridCol w="875323"/>
                <a:gridCol w="878121"/>
              </a:tblGrid>
              <a:tr h="241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предоставление педагогическим работникам муниципальных образовательных организаций отдельных мер социальной поддержки, предусмотренных Законом Псковской </a:t>
                      </a:r>
                      <a:r>
                        <a:rPr lang="ru-RU" sz="1200" b="1" i="0" u="none" strike="noStrike" baseline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 "Об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образовании в </a:t>
                      </a:r>
                      <a:r>
                        <a:rPr lang="ru-RU" sz="1200" b="1" i="0" u="none" strike="noStrike" baseline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Псковской области"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3 420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3 420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осуществление государственных полномочий по выплате компенсации педагогическим работникам за работу по подготовке и проведению государственной итоговой аттестации по образовательным программам основного общего и среднего общего образования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осуществление органами местного самоуправления отдельных государственных полномочий по организации мероприятий при осуществлении деятельности по обращению с животными без владельцев на территории Псковской области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предоставляемые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местным бюджетам из областного бюджета для осуществления органами местного самоуправления отдельных государственных полномочий в сфере увековечения памяти погибших при защите Отечества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6 816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6 816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2 678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2 678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осуществление первичного воинского учета органами местного самоуправления поселений, муниципальных и городских округов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3 418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B9A9A4C-6FA0-478B-840F-D971A902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2CF7CD8E-48BF-437D-8055-DB8F0F5CF558}"/>
              </a:ext>
            </a:extLst>
          </p:cNvPr>
          <p:cNvSpPr txBox="1">
            <a:spLocks/>
          </p:cNvSpPr>
          <p:nvPr/>
        </p:nvSpPr>
        <p:spPr>
          <a:xfrm>
            <a:off x="312615" y="224288"/>
            <a:ext cx="11608645" cy="336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 О МЕЖБЮДЖЕТНЫХ ТРАНСФЕРТАХ</a:t>
            </a:r>
            <a:endParaRPr lang="ru-RU" sz="2600" dirty="0">
              <a:solidFill>
                <a:srgbClr val="00B05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7BA3F03C-5A42-4E0D-9638-F71CF791F215}"/>
              </a:ext>
            </a:extLst>
          </p:cNvPr>
          <p:cNvSpPr/>
          <p:nvPr/>
        </p:nvSpPr>
        <p:spPr>
          <a:xfrm>
            <a:off x="9195834" y="1174504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484375" y="5107878"/>
            <a:ext cx="243688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1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569343"/>
          </a:xfrm>
        </p:spPr>
        <p:txBody>
          <a:bodyPr>
            <a:normAutofit fontScale="90000"/>
          </a:bodyPr>
          <a:lstStyle/>
          <a:p>
            <a:pPr lvl="0"/>
            <a:r>
              <a:rPr lang="ru-RU" sz="29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МЕЖБЮДЖЕТНЫХ ТРАНСФЕРТАХ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15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468192"/>
              </p:ext>
            </p:extLst>
          </p:nvPr>
        </p:nvGraphicFramePr>
        <p:xfrm>
          <a:off x="397774" y="1390261"/>
          <a:ext cx="11608645" cy="400729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925171"/>
                <a:gridCol w="930030"/>
                <a:gridCol w="875323"/>
                <a:gridCol w="878121"/>
              </a:tblGrid>
              <a:tr h="241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47188">
                <a:tc>
                  <a:txBody>
                    <a:bodyPr/>
                    <a:lstStyle/>
                    <a:p>
                      <a:pPr marL="0" indent="0" algn="ctr" fontAlgn="t">
                        <a:buFont typeface="Wingdings" panose="05000000000000000000" pitchFamily="2" charset="2"/>
                        <a:buNone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Иные межбюджетные трансферты, в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69 713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67 920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97,43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 выплат ежемесячного денежного вознаграждения советникам директоров по воспитанию и взаимодействию с детскими общественными объединениями государственных общеобразовательных организаций, профессиональных образовательных организаций субъектов Российской Федерации, г. Байконура и федеральной </a:t>
                      </a:r>
                      <a:r>
                        <a:rPr lang="ru-RU" sz="1200" b="1" i="0" u="none" strike="noStrike" baseline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"Сириус",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общеобразовательных организаций и профессиональных образовательных организаций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50092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мероприятий по</a:t>
                      </a:r>
                      <a:r>
                        <a:rPr lang="ru-RU" sz="1200" b="1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50092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ежемесячное денежное</a:t>
                      </a:r>
                      <a:r>
                        <a:rPr lang="ru-RU" sz="1200" b="1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вознаграждение за классное руководство педагогическим работникам государственных и муниципальных образовательных организаций, реализующих образовательные программы начального общего образования, образовательные программы основного общего образования, образовательные программы среднего общего образования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26 574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24 905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11016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поощрение муниципальных управленческих команд за достижение показателей деятельности исполнительных органов Псковской области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11016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воспитание и обучение детей-инвалидов в муниципальных дошкольных образовательных организациях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10028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фонд Правительства Псковской области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32 042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32 042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10028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комплекса процессных </a:t>
                      </a:r>
                      <a:r>
                        <a:rPr lang="ru-RU" sz="12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"Активная</a:t>
                      </a:r>
                      <a:r>
                        <a:rPr lang="ru-RU" sz="1200" b="1" i="0" u="none" strike="noStrike" baseline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политика занятости населения и социальная поддержка </a:t>
                      </a:r>
                      <a:r>
                        <a:rPr lang="ru-RU" sz="1200" b="1" i="0" u="none" strike="noStrike" baseline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безработных граждан</a:t>
                      </a:r>
                      <a:r>
                        <a:rPr lang="ru-RU" sz="12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10028">
                <a:tc>
                  <a:txBody>
                    <a:bodyPr/>
                    <a:lstStyle/>
                    <a:p>
                      <a:pPr marL="171450" indent="-1714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создание условий для осуществления организации бесплатной перевозки обучающихся в муниципальных образовательных организациях, реализующих основные образовательные программы, между поселениями до образовательной организации и обратно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6 950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6 942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99,89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480096" y="1122474"/>
            <a:ext cx="25138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900" dirty="0">
                <a:solidFill>
                  <a:prstClr val="black"/>
                </a:solidFill>
              </a:rPr>
              <a:t>Данные в таблице представлены в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1395432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1E82DD-7889-480E-BA8C-648A24AE5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984" y="248484"/>
            <a:ext cx="11644190" cy="366719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Расходная часть бюджета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"Псковский район"</a:t>
            </a:r>
            <a:endParaRPr lang="ru-RU" sz="2600" dirty="0">
              <a:solidFill>
                <a:srgbClr val="00B050"/>
              </a:solidFill>
              <a:effectLst/>
            </a:endParaRPr>
          </a:p>
        </p:txBody>
      </p:sp>
      <p:sp>
        <p:nvSpPr>
          <p:cNvPr id="15" name="Номер слайда 14">
            <a:extLst>
              <a:ext uri="{FF2B5EF4-FFF2-40B4-BE49-F238E27FC236}">
                <a16:creationId xmlns="" xmlns:a16="http://schemas.microsoft.com/office/drawing/2014/main" id="{97AF2F63-039C-4579-9E32-57FA4E95B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16</a:t>
            </a:fld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744531AB-A71B-475A-AD5A-A7875D3C2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075419"/>
              </p:ext>
            </p:extLst>
          </p:nvPr>
        </p:nvGraphicFramePr>
        <p:xfrm>
          <a:off x="341021" y="1467385"/>
          <a:ext cx="11600154" cy="1642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278">
                  <a:extLst>
                    <a:ext uri="{9D8B030D-6E8A-4147-A177-3AD203B41FA5}">
                      <a16:colId xmlns="" xmlns:a16="http://schemas.microsoft.com/office/drawing/2014/main" val="950573341"/>
                    </a:ext>
                  </a:extLst>
                </a:gridCol>
                <a:gridCol w="2235200">
                  <a:extLst>
                    <a:ext uri="{9D8B030D-6E8A-4147-A177-3AD203B41FA5}">
                      <a16:colId xmlns="" xmlns:a16="http://schemas.microsoft.com/office/drawing/2014/main" val="1555336479"/>
                    </a:ext>
                  </a:extLst>
                </a:gridCol>
                <a:gridCol w="1774092">
                  <a:extLst>
                    <a:ext uri="{9D8B030D-6E8A-4147-A177-3AD203B41FA5}">
                      <a16:colId xmlns="" xmlns:a16="http://schemas.microsoft.com/office/drawing/2014/main" val="1228957567"/>
                    </a:ext>
                  </a:extLst>
                </a:gridCol>
                <a:gridCol w="1586523">
                  <a:extLst>
                    <a:ext uri="{9D8B030D-6E8A-4147-A177-3AD203B41FA5}">
                      <a16:colId xmlns="" xmlns:a16="http://schemas.microsoft.com/office/drawing/2014/main" val="3042444952"/>
                    </a:ext>
                  </a:extLst>
                </a:gridCol>
                <a:gridCol w="1453662">
                  <a:extLst>
                    <a:ext uri="{9D8B030D-6E8A-4147-A177-3AD203B41FA5}">
                      <a16:colId xmlns="" xmlns:a16="http://schemas.microsoft.com/office/drawing/2014/main" val="2685086755"/>
                    </a:ext>
                  </a:extLst>
                </a:gridCol>
                <a:gridCol w="984738">
                  <a:extLst>
                    <a:ext uri="{9D8B030D-6E8A-4147-A177-3AD203B41FA5}">
                      <a16:colId xmlns="" xmlns:a16="http://schemas.microsoft.com/office/drawing/2014/main" val="3611564006"/>
                    </a:ext>
                  </a:extLst>
                </a:gridCol>
                <a:gridCol w="1281723">
                  <a:extLst>
                    <a:ext uri="{9D8B030D-6E8A-4147-A177-3AD203B41FA5}">
                      <a16:colId xmlns="" xmlns:a16="http://schemas.microsoft.com/office/drawing/2014/main" val="1367309686"/>
                    </a:ext>
                  </a:extLst>
                </a:gridCol>
                <a:gridCol w="1025938">
                  <a:extLst>
                    <a:ext uri="{9D8B030D-6E8A-4147-A177-3AD203B41FA5}">
                      <a16:colId xmlns="" xmlns:a16="http://schemas.microsoft.com/office/drawing/2014/main" val="3023132447"/>
                    </a:ext>
                  </a:extLst>
                </a:gridCol>
              </a:tblGrid>
              <a:tr h="233041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Параметры</a:t>
                      </a:r>
                      <a:endParaRPr lang="ru-RU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lumMod val="75000"/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lumMod val="75000"/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lumMod val="75000"/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lumMod val="75000"/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lumMod val="75000"/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lumMod val="75000"/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Исполнение бюджет</a:t>
                      </a: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плановых назначений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2833492"/>
                  </a:ext>
                </a:extLst>
              </a:tr>
              <a:tr h="147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Первоначальный 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план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103 </a:t>
                      </a:r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26.12.2023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план 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175 от 26.12.24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первоначальному бюджету (№72-нр от 22.12.2016)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уточненному плану за 2017 год</a:t>
                      </a:r>
                      <a:endParaRPr lang="ru-RU" dirty="0"/>
                    </a:p>
                  </a:txBody>
                  <a:tcPr marL="8313" marR="8313" marT="8313" marB="0" anchor="ctr"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6170741"/>
                  </a:ext>
                </a:extLst>
              </a:tr>
              <a:tr h="641502">
                <a:tc v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первоначальному плану</a:t>
                      </a:r>
                      <a:endParaRPr lang="ru-RU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103 от 26.12.2023</a:t>
                      </a:r>
                    </a:p>
                  </a:txBody>
                  <a:tcPr marL="8313" marR="8313" marT="831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уточненному плану</a:t>
                      </a:r>
                      <a:endParaRPr lang="ru-RU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175 от 26.12.24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735489"/>
                  </a:ext>
                </a:extLst>
              </a:tr>
              <a:tr h="518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980 317</a:t>
                      </a:r>
                      <a:endParaRPr lang="ru-RU" sz="1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1 228 598</a:t>
                      </a:r>
                      <a:endParaRPr lang="ru-RU" sz="1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1 179 385</a:t>
                      </a:r>
                      <a:endParaRPr lang="ru-RU" sz="1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199 068</a:t>
                      </a:r>
                      <a:endParaRPr lang="ru-RU" sz="1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120,31%</a:t>
                      </a:r>
                      <a:endParaRPr lang="ru-RU" sz="1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- 49 213</a:t>
                      </a:r>
                      <a:endParaRPr lang="ru-RU" sz="1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96,00%</a:t>
                      </a:r>
                      <a:endParaRPr lang="ru-RU" sz="1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373259577"/>
                  </a:ext>
                </a:extLst>
              </a:tr>
            </a:tbl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1EC0097A-78DE-40B7-9DDC-7897823A2C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6696165"/>
              </p:ext>
            </p:extLst>
          </p:nvPr>
        </p:nvGraphicFramePr>
        <p:xfrm>
          <a:off x="304800" y="3062377"/>
          <a:ext cx="5455138" cy="379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="" xmlns:a16="http://schemas.microsoft.com/office/drawing/2014/main" id="{06D86C1A-DFAF-4C8F-B2A4-5F08F43BE1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1185687"/>
              </p:ext>
            </p:extLst>
          </p:nvPr>
        </p:nvGraphicFramePr>
        <p:xfrm>
          <a:off x="5580186" y="3122762"/>
          <a:ext cx="6360990" cy="3683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7">
            <a:extLst>
              <a:ext uri="{FF2B5EF4-FFF2-40B4-BE49-F238E27FC236}">
                <a16:creationId xmlns="" xmlns:a16="http://schemas.microsoft.com/office/drawing/2014/main" id="{531D588F-8D7F-4B0B-933A-D605238D6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0867" y="1152172"/>
            <a:ext cx="284030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6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1C3EAB-6A21-4E1B-9CFE-53580E209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053" y="153984"/>
            <a:ext cx="11608420" cy="93741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b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"Псковский район"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="" xmlns:a16="http://schemas.microsoft.com/office/drawing/2014/main" id="{B2031D7E-CC26-47C2-9A4E-4A7BECB86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64302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6" name="Прямоугольник 7">
            <a:extLst>
              <a:ext uri="{FF2B5EF4-FFF2-40B4-BE49-F238E27FC236}">
                <a16:creationId xmlns="" xmlns:a16="http://schemas.microsoft.com/office/drawing/2014/main" id="{91B3EF9A-2599-46DD-82A8-E0E8E1D76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5404" y="1263930"/>
            <a:ext cx="545286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66637"/>
              </p:ext>
            </p:extLst>
          </p:nvPr>
        </p:nvGraphicFramePr>
        <p:xfrm>
          <a:off x="319177" y="1551128"/>
          <a:ext cx="11568023" cy="3418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66915"/>
                <a:gridCol w="1055077"/>
                <a:gridCol w="922216"/>
                <a:gridCol w="1023815"/>
              </a:tblGrid>
              <a:tr h="631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Уточненный </a:t>
                      </a:r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план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Исполнено</a:t>
                      </a: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% исполнения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2419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"Развитие 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образования, молодежной </a:t>
                      </a:r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политики, физической 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культуры и спорта в </a:t>
                      </a: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</a:rPr>
                        <a:t>Псковском </a:t>
                      </a:r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районе"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666 884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655 706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98,32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948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"Развитие 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культуры в </a:t>
                      </a: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</a:rPr>
                        <a:t>Псковском </a:t>
                      </a:r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районе"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107 700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106 838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99,20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4715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"Содействие 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экономическому развитию и инвестиционной привлекательности </a:t>
                      </a: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</a:rPr>
                        <a:t>Псковского </a:t>
                      </a:r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6 414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6 005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93,62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9132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"Обеспечение 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безопасности граждан на территории </a:t>
                      </a: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</a:rPr>
                        <a:t>Псковского </a:t>
                      </a:r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4 816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3 583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74,39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747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"Комплексное 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развитие систем коммунальной инфраструктуры и благоустройства </a:t>
                      </a: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</a:rPr>
                        <a:t>Псковского </a:t>
                      </a:r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84 982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59 997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70,60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640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"Развитие 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транспортного обслуживания населения на территории </a:t>
                      </a: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</a:rPr>
                        <a:t>Псковского </a:t>
                      </a:r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147 878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146 708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99,21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"Управление 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</a:t>
                      </a: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</a:rPr>
                        <a:t>Псковского </a:t>
                      </a:r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80 011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78 698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98,37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"Противодействие 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экстремизму и профилактика терроризма на территории муниципального </a:t>
                      </a: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</a:rPr>
                        <a:t>образования </a:t>
                      </a:r>
                      <a:r>
                        <a:rPr lang="ru-RU" sz="1400" u="none" strike="noStrike" smtClean="0">
                          <a:effectLst/>
                          <a:latin typeface="Calibri" panose="020F0502020204030204" pitchFamily="34" charset="0"/>
                        </a:rPr>
                        <a:t>"Псковский район"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5 784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 725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98,97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7467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u="none" strike="noStrike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"Формирование </a:t>
                      </a:r>
                      <a:r>
                        <a:rPr lang="ru-RU" sz="1400" b="1" u="none" strike="noStrike" dirty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современной городской среды на территории </a:t>
                      </a:r>
                      <a:r>
                        <a:rPr lang="ru-RU" sz="1400" b="1" u="none" strike="noStrike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Псковского </a:t>
                      </a:r>
                      <a:r>
                        <a:rPr lang="ru-RU" sz="1400" b="1" u="none" strike="noStrike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7E3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10 597</a:t>
                      </a:r>
                      <a:endParaRPr lang="ru-RU" sz="1400" b="1" i="0" u="none" strike="noStrike" dirty="0">
                        <a:solidFill>
                          <a:srgbClr val="007E3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10 597</a:t>
                      </a:r>
                      <a:endParaRPr lang="ru-RU" sz="1400" b="1" i="0" u="none" strike="noStrike" dirty="0">
                        <a:solidFill>
                          <a:srgbClr val="007E3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  <a:endParaRPr lang="ru-RU" sz="1400" b="1" i="0" u="none" strike="noStrike" dirty="0">
                        <a:solidFill>
                          <a:srgbClr val="007E3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2043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ВСЕГО РАСХОДОВ: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1 115 066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1 073 857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96,31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800012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6061" y="169565"/>
            <a:ext cx="11301046" cy="97774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МУНИЦИПАЛЬНЫХ ПРОГРАММ МУНИЦИПАЛЬНОГО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"ПСКОВСКИЙ РАЙОН"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507305"/>
              </p:ext>
            </p:extLst>
          </p:nvPr>
        </p:nvGraphicFramePr>
        <p:xfrm>
          <a:off x="2451224" y="1489789"/>
          <a:ext cx="8534400" cy="3721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66620" y="1159282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</a:t>
            </a:r>
            <a:r>
              <a:rPr lang="ru-RU" sz="900" dirty="0" smtClean="0">
                <a:cs typeface="Times New Roman" pitchFamily="18" charset="0"/>
              </a:rPr>
              <a:t>графике </a:t>
            </a:r>
            <a:r>
              <a:rPr lang="ru-RU" sz="900" dirty="0">
                <a:cs typeface="Times New Roman" pitchFamily="18" charset="0"/>
              </a:rPr>
              <a:t>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51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278" y="264160"/>
            <a:ext cx="11676184" cy="576349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национальных проектов в рамках муниципальных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220506"/>
              </p:ext>
            </p:extLst>
          </p:nvPr>
        </p:nvGraphicFramePr>
        <p:xfrm>
          <a:off x="296985" y="1294774"/>
          <a:ext cx="11574585" cy="3437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5785"/>
                <a:gridCol w="1227015"/>
                <a:gridCol w="1203569"/>
                <a:gridCol w="914400"/>
                <a:gridCol w="1023816"/>
              </a:tblGrid>
              <a:tr h="4778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проекта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Уточненный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план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Исполнено</a:t>
                      </a: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% исполнения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41988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</a:t>
                      </a:r>
                      <a:r>
                        <a:rPr lang="ru-RU" sz="1400" b="1" i="1" u="none" strike="noStrike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"Образование"</a:t>
                      </a:r>
                      <a:endParaRPr lang="ru-RU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en-US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28917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b="0" i="0" u="none" strike="noStrike" baseline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"Патриотическое </a:t>
                      </a:r>
                      <a:r>
                        <a:rPr lang="ru-RU" sz="1400" b="0" i="0" u="none" strike="noStrike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воспитание граждан </a:t>
                      </a:r>
                      <a:r>
                        <a:rPr lang="ru-RU" sz="1400" b="0" i="0" u="none" strike="noStrike" baseline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Российской Федерации"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2 009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2 009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28917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4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"Успех </a:t>
                      </a: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каждого </a:t>
                      </a:r>
                      <a:r>
                        <a:rPr lang="ru-RU" sz="14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ребенка"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1 511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1 511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4532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</a:t>
                      </a:r>
                      <a:r>
                        <a:rPr lang="ru-RU" sz="1400" b="1" i="1" u="none" strike="noStrike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"Культура"</a:t>
                      </a:r>
                      <a:endParaRPr lang="ru-RU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4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"Культурная среда"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8 120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8 120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</a:t>
                      </a:r>
                      <a:r>
                        <a:rPr lang="ru-RU" sz="1400" b="1" i="1" u="none" strike="noStrike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"Жилье </a:t>
                      </a:r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b="1" i="1" u="none" strike="noStrike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городская среда"</a:t>
                      </a:r>
                      <a:endParaRPr lang="ru-RU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4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"Формирование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комфортной </a:t>
                      </a: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</a:t>
                      </a:r>
                      <a:r>
                        <a:rPr lang="ru-RU" sz="14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10 597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10 597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314759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22 238</a:t>
                      </a:r>
                      <a:endParaRPr lang="ru-RU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22 238</a:t>
                      </a:r>
                      <a:endParaRPr lang="ru-RU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100,00</a:t>
                      </a:r>
                      <a:endParaRPr lang="ru-RU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7" name="Прямоугольник 7">
            <a:extLst>
              <a:ext uri="{FF2B5EF4-FFF2-40B4-BE49-F238E27FC236}">
                <a16:creationId xmlns="" xmlns:a16="http://schemas.microsoft.com/office/drawing/2014/main" id="{91B3EF9A-2599-46DD-82A8-E0E8E1D76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9252" y="1026155"/>
            <a:ext cx="26490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64242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ПСКОВСКИЙ РАЙОН</a:t>
            </a:r>
            <a:endParaRPr lang="ru-RU" sz="36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216" y="1289538"/>
            <a:ext cx="11324492" cy="45407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200" b="1" dirty="0">
                <a:solidFill>
                  <a:srgbClr val="7030A0"/>
                </a:solidFill>
              </a:rPr>
              <a:t>Псковский район расположен на северо-западе Псковской области, в бассейне нижнего течения реки Великой и по восточному и южному побережью Псковского озера, в состав района входят также некоторые острова Псковского озера.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Площадь </a:t>
            </a:r>
            <a:r>
              <a:rPr lang="ru-RU" sz="1200" b="1" dirty="0">
                <a:solidFill>
                  <a:srgbClr val="7030A0"/>
                </a:solidFill>
              </a:rPr>
              <a:t>района составляет 3573 кв. км. или </a:t>
            </a:r>
            <a:r>
              <a:rPr lang="ru-RU" sz="1200" b="1" dirty="0" smtClean="0">
                <a:solidFill>
                  <a:srgbClr val="7030A0"/>
                </a:solidFill>
              </a:rPr>
              <a:t>6,8 % </a:t>
            </a:r>
            <a:r>
              <a:rPr lang="ru-RU" sz="1200" b="1" dirty="0">
                <a:solidFill>
                  <a:srgbClr val="7030A0"/>
                </a:solidFill>
              </a:rPr>
              <a:t>территории области.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По </a:t>
            </a:r>
            <a:r>
              <a:rPr lang="ru-RU" sz="1200" b="1" dirty="0">
                <a:solidFill>
                  <a:srgbClr val="7030A0"/>
                </a:solidFill>
              </a:rPr>
              <a:t>территории района проходят железнодорожные и автомобильные трассы федерального и областного значения, связывающие Прибалтику с Россией и Северо-Запад России с Белоруссией и Украиной.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Псковский </a:t>
            </a:r>
            <a:r>
              <a:rPr lang="ru-RU" sz="1200" b="1" dirty="0">
                <a:solidFill>
                  <a:srgbClr val="7030A0"/>
                </a:solidFill>
              </a:rPr>
              <a:t>район расположен на северо-западе Псковской области, в бассейне нижнего течения реки Великой по берегам Псковского озера. В состав района входит часть островов Псковского озера. Административный центр района — г. Псков. В состав района входит 10 волостей и 1 межселенная территория (Залитские острова).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Территория </a:t>
            </a:r>
            <a:r>
              <a:rPr lang="ru-RU" sz="1200" b="1" dirty="0">
                <a:solidFill>
                  <a:srgbClr val="7030A0"/>
                </a:solidFill>
              </a:rPr>
              <a:t>района имеет неправильную форму, наибольшая протяженность с севера на юг около 90 км., с запада на восток — 60 км.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Район </a:t>
            </a:r>
            <a:r>
              <a:rPr lang="ru-RU" sz="1200" b="1" dirty="0">
                <a:solidFill>
                  <a:srgbClr val="7030A0"/>
                </a:solidFill>
              </a:rPr>
              <a:t>является приграничным и через Псково-Чудское озеро граничит с Эстонской Республикой. В пределах области, на западе, граница проходит с Печорским районом, на юге — с Палкинским и Островским районами, на востоке — с Порховским и Стругокрасненским районами, на севере — с Гдовским районом.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Площадь </a:t>
            </a:r>
            <a:r>
              <a:rPr lang="ru-RU" sz="1200" b="1" dirty="0">
                <a:solidFill>
                  <a:srgbClr val="7030A0"/>
                </a:solidFill>
              </a:rPr>
              <a:t>района составляет 3573 кв. км. (6,8 % территории Псковской области). Всего сельскохозяйственных угодий — 111,7 тыс. га., из них пашни — 56,2 тыс. га, леса — 129,5 тыс. га.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Наиболее </a:t>
            </a:r>
            <a:r>
              <a:rPr lang="ru-RU" sz="1200" b="1" dirty="0">
                <a:solidFill>
                  <a:srgbClr val="7030A0"/>
                </a:solidFill>
              </a:rPr>
              <a:t>распространенными почвами района являются слабоподзолистые, легко суглинистые и суглинистые. Общедоступные полезные ископаемые: песок, глина, известняк, торф, сапропель.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На </a:t>
            </a:r>
            <a:r>
              <a:rPr lang="ru-RU" sz="1200" b="1" dirty="0">
                <a:solidFill>
                  <a:srgbClr val="7030A0"/>
                </a:solidFill>
              </a:rPr>
              <a:t>большом протяжении границей района является берег Псково-Чудского озера, занимающего третье место в Европе по площади. Основными промысловыми рыбами озера являются: судак, щука, снеток, окунь, лещ, плотва. Псковский снеток в прошлом был одним из деликатесов царского стола.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По </a:t>
            </a:r>
            <a:r>
              <a:rPr lang="ru-RU" sz="1200" b="1" dirty="0">
                <a:solidFill>
                  <a:srgbClr val="7030A0"/>
                </a:solidFill>
              </a:rPr>
              <a:t>берегам Псково-Чудского озера расположен орнитологический заповедник, где останавливаются стаи птиц при сезонных перелетах. На территории района имеются хвойные и лиственные леса, около 70 озер. В лесах много грибов и ягод, в том числе клюквы.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На </a:t>
            </a:r>
            <a:r>
              <a:rPr lang="ru-RU" sz="1200" b="1" dirty="0">
                <a:solidFill>
                  <a:srgbClr val="7030A0"/>
                </a:solidFill>
              </a:rPr>
              <a:t>территории района расположены 627 населенных пунктов, в том числе 625 деревень, 2 села. Наиболее крупные населенные пункты: д. Писковичи, д. Тямша, д. Родина, с. Середка и д. Череха.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Численность </a:t>
            </a:r>
            <a:r>
              <a:rPr lang="ru-RU" sz="1200" b="1" dirty="0">
                <a:solidFill>
                  <a:srgbClr val="7030A0"/>
                </a:solidFill>
              </a:rPr>
              <a:t>населения района составляет 43,1 тыс. человек.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1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4461" y="102110"/>
            <a:ext cx="11842520" cy="101069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</a:t>
            </a:r>
            <a:r>
              <a:rPr lang="ru-RU" sz="22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"Развитие </a:t>
            </a:r>
            <a:r>
              <a:rPr lang="ru-RU" sz="2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молодежной политики, физической культуры и спорта в </a:t>
            </a:r>
            <a:r>
              <a:rPr lang="ru-RU" sz="22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Псковском районе"</a:t>
            </a:r>
            <a:endParaRPr lang="ru-RU" sz="22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831123"/>
              </p:ext>
            </p:extLst>
          </p:nvPr>
        </p:nvGraphicFramePr>
        <p:xfrm>
          <a:off x="182999" y="1385390"/>
          <a:ext cx="11902830" cy="47004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344799"/>
                <a:gridCol w="903305"/>
                <a:gridCol w="871329"/>
                <a:gridCol w="783397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</a:t>
                      </a:r>
                      <a:r>
                        <a:rPr lang="ru-RU" sz="1100" b="1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Псковского </a:t>
                      </a:r>
                      <a:r>
                        <a:rPr lang="ru-RU" sz="1100" b="1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 </a:t>
                      </a:r>
                      <a:r>
                        <a:rPr lang="ru-RU" sz="11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образования, молодежной </a:t>
                      </a:r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политики,</a:t>
                      </a:r>
                      <a:r>
                        <a:rPr lang="ru-RU" sz="1100" b="1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культуры и спорта в </a:t>
                      </a:r>
                      <a:r>
                        <a:rPr lang="ru-RU" sz="11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Псковском районе"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666 884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655 706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 и </a:t>
                      </a:r>
                      <a:r>
                        <a:rPr lang="ru-RU" sz="1100" b="1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дошкольного </a:t>
                      </a:r>
                      <a:r>
                        <a:rPr lang="ru-RU" sz="11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540 836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540 619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46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"Дошкольное образование"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210 257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210 257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117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</a:t>
                      </a:r>
                      <a:r>
                        <a:rPr lang="ru-RU" sz="1100" b="1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</a:t>
                      </a:r>
                      <a:r>
                        <a:rPr lang="ru-RU" sz="1100" b="1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"Дошкольное образование"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образования, молодежной </a:t>
                      </a:r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политики,</a:t>
                      </a:r>
                      <a:r>
                        <a:rPr lang="ru-RU" sz="1100" b="1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культуры и спорта в </a:t>
                      </a:r>
                      <a:r>
                        <a:rPr lang="ru-RU" sz="1100" b="1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 </a:t>
                      </a:r>
                      <a:r>
                        <a:rPr lang="ru-RU" sz="1100" b="1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образовании"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51 973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51 973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Выплата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части родительской платы за присмотр и уход за детьми, осваивающими образовательные программы дошкольного образования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Совершенствование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питания детей в дошкольных учреждениях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выкуп и капитальный ремонт нежилого помещения в дер. Писковичи для организации дополнительных групп детского </a:t>
                      </a:r>
                      <a:r>
                        <a:rPr lang="ru-RU" sz="1100" b="1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сада </a:t>
                      </a:r>
                      <a:r>
                        <a:rPr lang="ru-RU" sz="1100" b="1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"Рябинушка",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т.ч. ПИР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986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создание условий для осуществления присмотра и ухода за осваивающими образовательные программы дошкольного образования в организациях, осуществляющих образовательную деятельность,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детьми военнослужащих и (или) сотрудников, принимающих участие в специальной военной операции, а также детьми граждан Российской Федерации, призванных на военную службу по мобилизации, детьми военнослужащих и (или) сотрудников, погибших (умерших) в ходе специальной военной операции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3656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136 208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136 208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8690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Выплата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части родительской платы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6 815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6 815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Субвенции на осуществление органами местного самоуправления отдельных государственных</a:t>
                      </a:r>
                      <a:r>
                        <a:rPr lang="ru-RU" sz="1100" b="1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полномочий по предоставлению педагогическим работникам муниципальных образовательных организаций, проживающим и работающим в сельских населенных пунктах, рабочих поселках (поселках городского типа), компенсации расходов на оплату жилых помещений, отопления и освещения ДОШКОЛЬНОЕ ОБРАЗОВАНИЕ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29123" y="115455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15684" y="6160732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99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408" y="112143"/>
            <a:ext cx="11824898" cy="8382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"Развитие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молодежной политики и физической культуры и спорта в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Псковском районе"</a:t>
            </a:r>
            <a:endParaRPr lang="ru-RU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235570"/>
              </p:ext>
            </p:extLst>
          </p:nvPr>
        </p:nvGraphicFramePr>
        <p:xfrm>
          <a:off x="183810" y="1373755"/>
          <a:ext cx="11941907" cy="436575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456614"/>
                <a:gridCol w="898770"/>
                <a:gridCol w="789353"/>
                <a:gridCol w="797170"/>
              </a:tblGrid>
              <a:tr h="86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8690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 по муниципальным бюджетным дошкольным образовательным учреждениям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воспитание и обучение детей-инвалидов в муниципальных дошкольных учреждениях по муниципальным бюджетным дошкольным образовательным учреждениям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986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расходов на создание условий для осуществления присмотра и ухода за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а также за детьми военнослужащих, принимающих участие в специальной военной операции,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46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"Общее образование"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328 040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327 823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117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</a:t>
                      </a: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</a:t>
                      </a:r>
                      <a:r>
                        <a:rPr lang="ru-RU" sz="11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"Общее образование"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"Развитие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образования, молодежной </a:t>
                      </a:r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политики, физической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культуры и спорта в </a:t>
                      </a:r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 </a:t>
                      </a:r>
                      <a:r>
                        <a:rPr lang="ru-RU" sz="11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образовании"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92 806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92 652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4965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Организации питания учащихся с ограниченными возможностями здоровья и обучающихся из числа инвалидов (детей-инвалидов) без статуса ОВЗ в общеобразовательных учреждениях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выплаты именных стипендий учащимся образовательных учреждений Псковского района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организации питания в муниципальных общеобразовательных учреждениях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5 838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5 838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приобретение служебного жилья для педагогических работников муниципальных образовательных организаций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3656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</a:t>
                      </a:r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дошкольных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175 095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175 095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выплату вознаграждения за выполнение функций классного руководителя педагогическим работникам муниципальных образовательных учреждений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Субвенции на осуществление органами местного самоуправления отдельных государственных полномочий по предоставлению педагогическим работникам муниципальных образовательных организаций, проживающим и работающим в сельских населенных пунктах, рабочих поселках (поселках городского типа), компенсации расходов на оплату жилых помещений, отопления и освещения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55973" y="1142923"/>
            <a:ext cx="2486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55973" y="6056101"/>
            <a:ext cx="24561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47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54" y="112144"/>
            <a:ext cx="11816272" cy="8382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"Развитие </a:t>
            </a: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молодежной политики и физической культуры и спорта в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Псковском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районе"</a:t>
            </a:r>
            <a:endParaRPr lang="ru-RU" sz="2300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958534"/>
              </p:ext>
            </p:extLst>
          </p:nvPr>
        </p:nvGraphicFramePr>
        <p:xfrm>
          <a:off x="181377" y="1403729"/>
          <a:ext cx="11840308" cy="474701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214338"/>
                <a:gridCol w="902426"/>
                <a:gridCol w="799337"/>
                <a:gridCol w="924207"/>
              </a:tblGrid>
              <a:tr h="86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8690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 по муниципальным бюджетным общеобразовательным учреждениям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осуществление государственных полномочий по выплате компенсации педагогическим работникам за работу по подготовке и проведению государственной итоговой аттестации по образовательным программам основного общего и среднего общего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обеспечение выплат ежемесячного денежного вознаграждения советникам директоров по воспитанию и взаимодействию с детскими общественными объединениями государственных общеобразовательных организаций, профессиональных образовательных организаций субъектов Российской Федерации, г. Байконура и федеральной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"Сириус",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общеобразовательных организаций и профессиональных образовательных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ежемесячное денежное вознаграждение за классное руководство педагогическим работникам государственных и муниципальных образовательных организаций, реализующих образовательные программы начального общего образования, образовательные программы основного общего образования, образовательные программы среднего общего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организации бесплатного горячего питания обучающихся, получающих начальное общее образование в муниципальных образовательных организациях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4965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мероприятия по организации питания в муниципальных общеобразовательных учреждениях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4965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расходов на приобретение служебного жилья для педагогических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работников муниципальных образовательных организаций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"Проведение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по организации отдыха детей в каникулярное время и организация </a:t>
                      </a:r>
                      <a:r>
                        <a:rPr lang="ru-RU" sz="1100" b="1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учебных </a:t>
                      </a:r>
                      <a:r>
                        <a:rPr lang="ru-RU" sz="11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сборов"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Организация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 оздоровления и отдыха детей в каникулярное время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baseline="0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100" b="1" i="0" u="none" strike="noStrike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100" b="1" i="0" u="none" strike="noStrike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"Патриотическое </a:t>
                      </a:r>
                      <a:r>
                        <a:rPr lang="ru-RU" sz="1100" b="1" i="0" u="none" strike="noStrike" dirty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воспитание граждан </a:t>
                      </a:r>
                      <a:r>
                        <a:rPr lang="ru-RU" sz="1100" b="1" i="0" u="none" strike="noStrike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Российской </a:t>
                      </a:r>
                      <a:r>
                        <a:rPr lang="ru-RU" sz="1100" b="1" i="0" u="none" strike="noStrike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Федерации"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2 009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2 009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"Содержание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безопасность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учреждений"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75 757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64 860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"Проведение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ремонтов, приобретение оборудования 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уплата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74 246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63 349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85,32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проведение текущего и капитального ремонта в муниципальных бюджетных образовательных учреждениях Псковского района, приобретение оборудования в рамках основного </a:t>
                      </a:r>
                      <a:r>
                        <a:rPr lang="ru-RU" sz="11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"Проведение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ремонтов, приобретение оборудования и </a:t>
                      </a:r>
                      <a:r>
                        <a:rPr lang="ru-RU" sz="11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уплата налогов"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"Развитие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образования, молодежной политики, физической культуры и спорта в </a:t>
                      </a:r>
                      <a:r>
                        <a:rPr lang="ru-RU" sz="11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 образовании"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60 330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52 433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25516" y="1102272"/>
            <a:ext cx="2486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55973" y="6174015"/>
            <a:ext cx="24561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45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034" y="112144"/>
            <a:ext cx="11781766" cy="8382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"Развитие </a:t>
            </a: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молодежной политики и физической культуры и спорта в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Псковском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районе"</a:t>
            </a:r>
            <a:endParaRPr lang="ru-RU" sz="2300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542361"/>
              </p:ext>
            </p:extLst>
          </p:nvPr>
        </p:nvGraphicFramePr>
        <p:xfrm>
          <a:off x="199515" y="1376236"/>
          <a:ext cx="11840308" cy="487489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214338"/>
                <a:gridCol w="902426"/>
                <a:gridCol w="799337"/>
                <a:gridCol w="924207"/>
              </a:tblGrid>
              <a:tr h="2972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уплату налогов в рамках основного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ремонтов, приобретение оборудования и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уплата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налогов"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образования, молодежной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политики,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образовании"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Содействие развитию дошкольного</a:t>
                      </a:r>
                      <a:r>
                        <a:rPr lang="ru-RU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общего образования Псковской области с использованием современных механизмов и технологий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Софинансирование расходов на содействие развитию дошкольного и общего образования Псковской области с использованием современных механизмов и технологий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baseline="0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100" b="1" i="0" u="none" strike="noStrike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100" b="1" i="0" u="none" strike="noStrike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"Успех каждого ребенка"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1 511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1 511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обновление материально-технической базы для организации учебно-исследовательской, научно-практической, творческой деятельности, занятий физической культурой и спортом в образовательных организациях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"Профилактика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безнадзорности и правонарушений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среди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несовершеннолетних"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"Образование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 деятельности комиссии по делам несовершеннолетних и защите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их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государственных полномочий по образованию и обеспечению деятельности комиссий по делам несовершеннолетних и защите их прав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"Профилактическая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по предупреждению безнадзорности и правонарушений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среди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несовершеннолетних"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профилактике безнадзорности и правонарушений среди несовершеннолетних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организацию трудоустройства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"Комплексные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противодействия злоупотреблению наркотиков и их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незаконному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обороту"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"Антинаркотическая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на территории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осуществлению антинаркотической пропаганды и антинаркотического просвещения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40 971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40 969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"Дополнительное образование"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40 971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40 969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"Дополнительное образование"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образования, молодежной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политики,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культуры и спорта в 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34 498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34 496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5 913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5 913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Субвенции на осуществление органами местного самоуправления отдельных государственных полномочий по предоставлению педагогическим работникам муниципальных образовательных организаций, проживающим и работающим в сельских населенных пунктах, рабочих поселках (поселках городского типа), компенсации расходов на оплату жилых помещений, отопления и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25516" y="1085019"/>
            <a:ext cx="2486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55973" y="6285742"/>
            <a:ext cx="24561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4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540" y="146649"/>
            <a:ext cx="11712754" cy="8382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"Развитие </a:t>
            </a: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молодежной политики и физической культуры и спорта в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Псковском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районе"</a:t>
            </a:r>
            <a:endParaRPr lang="ru-RU" sz="2300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229469"/>
              </p:ext>
            </p:extLst>
          </p:nvPr>
        </p:nvGraphicFramePr>
        <p:xfrm>
          <a:off x="233871" y="1407515"/>
          <a:ext cx="11791351" cy="211645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214338"/>
                <a:gridCol w="902426"/>
                <a:gridCol w="799337"/>
                <a:gridCol w="875250"/>
              </a:tblGrid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культуры, спорта 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молодежной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7 971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7 966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6 267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6 263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области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6 109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6 105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обеспечение мер, направленных на привлечение жителей области к регулярным занятиям физической культурой и спортом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по расходам на обеспечение мер, направленных на привлечение жителей области к регулярным занятиям физической культурой и спортом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"Патриотическое воспитание"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патриотической направленности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"Мероприятия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области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молодежной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области молодежной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Поощрение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победителей конкурса молодежных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проектов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"Есть идея"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Псковском районе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90522" y="1085019"/>
            <a:ext cx="2486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9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3902" y="123252"/>
            <a:ext cx="11800936" cy="90329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"РАЗВИТИЕ </a:t>
            </a: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МОЛОДЕЖНОЙ ПОЛИТИКИ И ФИЗИЧЕСКОЙ КУЛЬТУРЫ И СПОРТА В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ПСКОВСКОМ РАЙОНЕ"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905026"/>
              </p:ext>
            </p:extLst>
          </p:nvPr>
        </p:nvGraphicFramePr>
        <p:xfrm>
          <a:off x="811988" y="1457912"/>
          <a:ext cx="10950087" cy="3300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66575" y="1132189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</a:t>
            </a:r>
            <a:r>
              <a:rPr lang="ru-RU" sz="900" dirty="0" smtClean="0">
                <a:cs typeface="Times New Roman" pitchFamily="18" charset="0"/>
              </a:rPr>
              <a:t>таблице </a:t>
            </a:r>
            <a:r>
              <a:rPr lang="ru-RU" sz="900" dirty="0">
                <a:cs typeface="Times New Roman" pitchFamily="18" charset="0"/>
              </a:rPr>
              <a:t>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9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40" y="176319"/>
            <a:ext cx="11671539" cy="677695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5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</a:t>
            </a:r>
            <a:r>
              <a:rPr lang="ru-RU" sz="245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 Псковского </a:t>
            </a:r>
            <a:r>
              <a:rPr lang="ru-RU" sz="245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45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"Развитие </a:t>
            </a:r>
            <a:r>
              <a:rPr lang="ru-RU" sz="245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в </a:t>
            </a:r>
            <a:r>
              <a:rPr lang="ru-RU" sz="245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Псковском </a:t>
            </a:r>
            <a:r>
              <a:rPr lang="ru-RU" sz="245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районе"</a:t>
            </a:r>
            <a:endParaRPr lang="ru-RU" sz="245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151008"/>
              </p:ext>
            </p:extLst>
          </p:nvPr>
        </p:nvGraphicFramePr>
        <p:xfrm>
          <a:off x="377571" y="1322857"/>
          <a:ext cx="11587267" cy="237964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973464"/>
                <a:gridCol w="940279"/>
                <a:gridCol w="828136"/>
                <a:gridCol w="845388"/>
              </a:tblGrid>
              <a:tr h="3359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9079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культуры в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Псковском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107 700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106 838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3802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культуры"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107 700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106 838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20239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библиотечного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20703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Компенсация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коммунальных услуг работникам культуры, проживающим и работающим в сельских населенных пунктах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3802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культурно-досугового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обслуживания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98 912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98 050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33179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культурно - досугового 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обслуживания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77 882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77 020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508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Модернизация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(ремонтные работы, приобретение оборудования) сети муниципальных учреждений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20 173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20 173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7238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развития и укрепления материально-технической базы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домов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0786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Региональный </a:t>
                      </a:r>
                      <a:r>
                        <a:rPr lang="ru-RU" sz="1100" b="1" i="0" u="none" strike="noStrike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100" b="1" i="0" u="none" strike="noStrike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"Культурная среда"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0322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сети учреждений культурно-досугового типа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56278" y="1092025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2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2366" y="189536"/>
            <a:ext cx="11543323" cy="81975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</a:t>
            </a:r>
            <a:r>
              <a:rPr lang="ru-RU" sz="24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"РАЗВИТИЕ </a:t>
            </a:r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В </a:t>
            </a:r>
            <a:r>
              <a:rPr lang="ru-RU" sz="24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ПСКОВСКОМ РАЙОНЕ"</a:t>
            </a:r>
            <a:endParaRPr lang="ru-RU" sz="24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5150"/>
              </p:ext>
            </p:extLst>
          </p:nvPr>
        </p:nvGraphicFramePr>
        <p:xfrm>
          <a:off x="1509623" y="1349898"/>
          <a:ext cx="9647380" cy="347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3879" y="1119066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</a:t>
            </a:r>
            <a:r>
              <a:rPr lang="ru-RU" sz="900" dirty="0" smtClean="0">
                <a:cs typeface="Times New Roman" pitchFamily="18" charset="0"/>
              </a:rPr>
              <a:t>графике </a:t>
            </a:r>
            <a:r>
              <a:rPr lang="ru-RU" sz="900" dirty="0">
                <a:cs typeface="Times New Roman" pitchFamily="18" charset="0"/>
              </a:rPr>
              <a:t>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36" y="129396"/>
            <a:ext cx="11717587" cy="995742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</a:t>
            </a:r>
            <a:r>
              <a:rPr lang="ru-RU" sz="20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</a:t>
            </a:r>
            <a:r>
              <a:rPr lang="ru-RU" sz="20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"Содействие </a:t>
            </a:r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экономическому развитию и инвестиционной привлекательности </a:t>
            </a:r>
            <a:r>
              <a:rPr lang="ru-RU" sz="20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</a:t>
            </a:r>
            <a:r>
              <a:rPr lang="ru-RU" sz="20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района"</a:t>
            </a:r>
            <a:endParaRPr lang="ru-RU" sz="20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78073"/>
              </p:ext>
            </p:extLst>
          </p:nvPr>
        </p:nvGraphicFramePr>
        <p:xfrm>
          <a:off x="289168" y="1471744"/>
          <a:ext cx="11667042" cy="4056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611"/>
                <a:gridCol w="929004"/>
                <a:gridCol w="952824"/>
                <a:gridCol w="836603"/>
              </a:tblGrid>
              <a:tr h="2093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"Содействие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экономическому развитию и инвестиционной привлекательности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6 414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поддержка малого 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предпринимательства"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поддержка малого 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предпринимательства"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7975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Организация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информационных и выставочно-ярмарочных мероприятий для субъектов малого и среднего предпринимательства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7975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исполнение органами местного самоуправления отдельных</a:t>
                      </a:r>
                      <a:r>
                        <a:rPr lang="ru-RU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государственных полномочий по формированию торгового реестра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7193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мероприятия в рамках международного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"От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увлечения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бизнесу"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"Россия – Латвия")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6 273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5 865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поддержка отрасли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5 707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5 353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Подведение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 сельскохозяйственного года, подготовка и проведение мероприятий, посвященных профессиональному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празднику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"День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работника сельского хозяйства и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перерабатывающей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промышленности"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Проведение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сельскохозяйственной ярмарки, конкурса лучшего по профессии и привлечение молодых специалистов в агропромышленный комплекс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Мероприятия в рамках основного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"Развитие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поддержка отрасли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сельского хозяйства"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29055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Реализация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комплекса мероприятий по ликвидации очагов сорного растения борщевик Сосновского на землях населенных пунктов, находящихся в муниципальной собственности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4 766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30144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реализацию комплекса мероприятий по ликвидации очагов сорного растения борщевик Сосновского на землях населенных пунктов, находящихся в муниципальной собственности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8290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"Отлов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содержание животных (собак)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владельцев"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618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отдельных государственных полномочий по организации мероприятий при осуществлении деятельности по обращению с животными без владельцев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47379" y="112513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9775" y="138071"/>
            <a:ext cx="11649568" cy="862593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</a:t>
            </a:r>
            <a:r>
              <a:rPr lang="ru-RU" sz="22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"СОДЕЙСТВИЕ </a:t>
            </a:r>
            <a:r>
              <a:rPr lang="ru-RU" sz="2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ЭКОНОМИЧЕСКОМУ РАЗВИТИЮ И ИНВЕСТИЦИОННОЙ ПРИВЛЕКАТЕЛЬНОСТИ </a:t>
            </a:r>
            <a:r>
              <a:rPr lang="ru-RU" sz="22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РАЙОНА"</a:t>
            </a:r>
            <a:r>
              <a:rPr lang="ru-RU" sz="2200" b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024309"/>
              </p:ext>
            </p:extLst>
          </p:nvPr>
        </p:nvGraphicFramePr>
        <p:xfrm>
          <a:off x="920076" y="1424316"/>
          <a:ext cx="10483267" cy="347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63814" y="1120041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84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1"/>
          <p:cNvSpPr>
            <a:spLocks noChangeArrowheads="1"/>
          </p:cNvSpPr>
          <p:nvPr/>
        </p:nvSpPr>
        <p:spPr bwMode="auto">
          <a:xfrm>
            <a:off x="146648" y="242307"/>
            <a:ext cx="11826815" cy="544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ОСНОВНЫЕ ПОНЯТИЯ, ИСПОЛЬЗУЕМЫЕ В БЮДЖЕТНОМ ПРОЦЕССЕ</a:t>
            </a:r>
            <a:endParaRPr lang="ru-RU" sz="2600" b="1" dirty="0">
              <a:solidFill>
                <a:srgbClr val="00B05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3536" y="966479"/>
            <a:ext cx="1181612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Бюджет</a:t>
            </a:r>
            <a:r>
              <a:rPr lang="ru-RU" sz="1200" dirty="0"/>
              <a:t> </a:t>
            </a:r>
          </a:p>
          <a:p>
            <a:pPr algn="ctr"/>
            <a:r>
              <a:rPr lang="ru-RU" sz="1200" dirty="0" smtClean="0"/>
              <a:t>форма </a:t>
            </a:r>
            <a:r>
              <a:rPr lang="ru-RU" sz="1200" dirty="0"/>
              <a:t>образования и расходования денежных средств, предназначенных для финансового обеспечения задач и функций государства и местного </a:t>
            </a:r>
            <a:r>
              <a:rPr lang="ru-RU" sz="1200" dirty="0" smtClean="0"/>
              <a:t>самоуправления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Бюджетная система</a:t>
            </a:r>
            <a:endParaRPr lang="ru-RU" sz="1200" dirty="0">
              <a:solidFill>
                <a:srgbClr val="FF0000"/>
              </a:solidFill>
            </a:endParaRPr>
          </a:p>
          <a:p>
            <a:pPr algn="ctr"/>
            <a:r>
              <a:rPr lang="ru-RU" sz="1200" dirty="0" smtClean="0"/>
              <a:t>основанная </a:t>
            </a:r>
            <a:r>
              <a:rPr lang="ru-RU" sz="1200" dirty="0"/>
              <a:t>на экономических отношениях и государственном устройстве Российской Федерации, регулируемая законодательством Российской Федерации совокупность федерального бюджета, бюджетов субъектов Российской Федерации, местных бюджетов и бюджетов государственных внебюджетных фондов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Текущий финансовый год </a:t>
            </a:r>
            <a:endParaRPr lang="ru-RU" sz="1200" dirty="0"/>
          </a:p>
          <a:p>
            <a:pPr algn="ctr"/>
            <a:r>
              <a:rPr lang="ru-RU" sz="1200" dirty="0" smtClean="0"/>
              <a:t>год</a:t>
            </a:r>
            <a:r>
              <a:rPr lang="ru-RU" sz="1200" dirty="0"/>
              <a:t>, в котором осуществляется исполнение бюджета, составление и рассмотрение проекта бюджета на очередной финансовый год и плановый период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Очередной финансовый </a:t>
            </a:r>
            <a:r>
              <a:rPr lang="ru-RU" sz="1200" b="1" dirty="0" smtClean="0">
                <a:solidFill>
                  <a:srgbClr val="FF0000"/>
                </a:solidFill>
              </a:rPr>
              <a:t>год</a:t>
            </a:r>
          </a:p>
          <a:p>
            <a:pPr algn="ctr"/>
            <a:r>
              <a:rPr lang="ru-RU" sz="1200" dirty="0" smtClean="0"/>
              <a:t>год</a:t>
            </a:r>
            <a:r>
              <a:rPr lang="ru-RU" sz="1200" dirty="0"/>
              <a:t>, следующий за текущим финансовым годом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Плановый </a:t>
            </a:r>
            <a:r>
              <a:rPr lang="ru-RU" sz="1200" b="1" dirty="0" smtClean="0">
                <a:solidFill>
                  <a:srgbClr val="FF0000"/>
                </a:solidFill>
              </a:rPr>
              <a:t>период</a:t>
            </a:r>
          </a:p>
          <a:p>
            <a:pPr algn="ctr"/>
            <a:r>
              <a:rPr lang="ru-RU" sz="1200" dirty="0" smtClean="0"/>
              <a:t>два </a:t>
            </a:r>
            <a:r>
              <a:rPr lang="ru-RU" sz="1200" dirty="0"/>
              <a:t>финансовых года, следующие за очередным финансовым годом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Отчетный финансовый </a:t>
            </a:r>
            <a:r>
              <a:rPr lang="ru-RU" sz="1200" b="1" dirty="0" smtClean="0">
                <a:solidFill>
                  <a:srgbClr val="FF0000"/>
                </a:solidFill>
              </a:rPr>
              <a:t>год</a:t>
            </a:r>
            <a:endParaRPr lang="ru-RU" sz="1200" dirty="0">
              <a:solidFill>
                <a:srgbClr val="FF0000"/>
              </a:solidFill>
            </a:endParaRPr>
          </a:p>
          <a:p>
            <a:pPr algn="ctr"/>
            <a:r>
              <a:rPr lang="ru-RU" sz="1200" dirty="0" smtClean="0"/>
              <a:t>год</a:t>
            </a:r>
            <a:r>
              <a:rPr lang="ru-RU" sz="1200" dirty="0"/>
              <a:t>, предшествующий текущему финансовому году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Доходы </a:t>
            </a:r>
            <a:r>
              <a:rPr lang="ru-RU" sz="1200" b="1" dirty="0" smtClean="0">
                <a:solidFill>
                  <a:srgbClr val="FF0000"/>
                </a:solidFill>
              </a:rPr>
              <a:t>бюджета</a:t>
            </a:r>
          </a:p>
          <a:p>
            <a:pPr algn="ctr"/>
            <a:r>
              <a:rPr lang="ru-RU" sz="1200" dirty="0" smtClean="0"/>
              <a:t>поступающие </a:t>
            </a:r>
            <a:r>
              <a:rPr lang="ru-RU" sz="1200" dirty="0"/>
              <a:t>в бюджет денежные средства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Расходы </a:t>
            </a:r>
            <a:r>
              <a:rPr lang="ru-RU" sz="1200" b="1" dirty="0" smtClean="0">
                <a:solidFill>
                  <a:srgbClr val="FF0000"/>
                </a:solidFill>
              </a:rPr>
              <a:t>бюджета</a:t>
            </a:r>
          </a:p>
          <a:p>
            <a:pPr algn="ctr"/>
            <a:r>
              <a:rPr lang="ru-RU" sz="1200" dirty="0" smtClean="0"/>
              <a:t>выплачиваемые </a:t>
            </a:r>
            <a:r>
              <a:rPr lang="ru-RU" sz="1200" dirty="0"/>
              <a:t>из бюджета денежные средства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Дефицит </a:t>
            </a:r>
            <a:r>
              <a:rPr lang="ru-RU" sz="1200" b="1" dirty="0" smtClean="0">
                <a:solidFill>
                  <a:srgbClr val="FF0000"/>
                </a:solidFill>
              </a:rPr>
              <a:t>бюджета</a:t>
            </a:r>
          </a:p>
          <a:p>
            <a:pPr algn="ctr"/>
            <a:r>
              <a:rPr lang="ru-RU" sz="1200" dirty="0" smtClean="0"/>
              <a:t>превышение </a:t>
            </a:r>
            <a:r>
              <a:rPr lang="ru-RU" sz="1200" dirty="0"/>
              <a:t>расходов бюджета над его доходами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Профицит </a:t>
            </a:r>
            <a:r>
              <a:rPr lang="ru-RU" sz="1200" b="1" dirty="0" smtClean="0">
                <a:solidFill>
                  <a:srgbClr val="FF0000"/>
                </a:solidFill>
              </a:rPr>
              <a:t>бюджета</a:t>
            </a:r>
          </a:p>
          <a:p>
            <a:pPr algn="ctr"/>
            <a:r>
              <a:rPr lang="ru-RU" sz="1200" dirty="0" smtClean="0"/>
              <a:t>превышение </a:t>
            </a:r>
            <a:r>
              <a:rPr lang="ru-RU" sz="1200" dirty="0"/>
              <a:t>доходов бюджета над его расходами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Сводная бюджетная </a:t>
            </a:r>
            <a:r>
              <a:rPr lang="ru-RU" sz="1200" b="1" dirty="0" smtClean="0">
                <a:solidFill>
                  <a:srgbClr val="FF0000"/>
                </a:solidFill>
              </a:rPr>
              <a:t>роспись</a:t>
            </a:r>
          </a:p>
          <a:p>
            <a:pPr algn="ctr"/>
            <a:r>
              <a:rPr lang="ru-RU" sz="1200" dirty="0" smtClean="0"/>
              <a:t>документ</a:t>
            </a:r>
            <a:r>
              <a:rPr lang="ru-RU" sz="1200" dirty="0"/>
              <a:t>, который составляется и ведется финансовым органом в целях организации исполнения бюджета по расходам бюджета и источникам финансирования дефицита бюджета 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Бюджетная </a:t>
            </a:r>
            <a:r>
              <a:rPr lang="ru-RU" sz="1200" b="1" dirty="0" smtClean="0">
                <a:solidFill>
                  <a:srgbClr val="FF0000"/>
                </a:solidFill>
              </a:rPr>
              <a:t>роспись</a:t>
            </a:r>
            <a:endParaRPr lang="ru-RU" sz="1200" dirty="0"/>
          </a:p>
          <a:p>
            <a:pPr algn="ctr"/>
            <a:r>
              <a:rPr lang="ru-RU" sz="1200" dirty="0" smtClean="0"/>
              <a:t>документ</a:t>
            </a:r>
            <a:r>
              <a:rPr lang="ru-RU" sz="1200" dirty="0"/>
              <a:t>, который составляется и ведется главным распорядителем бюджетных средств (главным администратором источников финансирования дефицита бюджета) в целях исполнения бюджета по расходам (источникам финансирования дефицита бюджета</a:t>
            </a:r>
            <a:r>
              <a:rPr lang="ru-RU" sz="1200" dirty="0" smtClean="0"/>
              <a:t>)</a:t>
            </a:r>
            <a:endParaRPr lang="ru-RU" sz="12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C8190882-173B-410D-A1ED-3C1EACE8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492875"/>
            <a:ext cx="1312025" cy="365125"/>
          </a:xfrm>
        </p:spPr>
        <p:txBody>
          <a:bodyPr/>
          <a:lstStyle/>
          <a:p>
            <a:pPr algn="ctr"/>
            <a:fld id="{F203300F-B5E5-4D9E-9381-383162CC59FB}" type="slidenum">
              <a:rPr lang="ru-RU" smtClean="0">
                <a:solidFill>
                  <a:schemeClr val="accent6">
                    <a:lumMod val="50000"/>
                  </a:schemeClr>
                </a:solidFill>
              </a:rPr>
              <a:pPr algn="ctr"/>
              <a:t>3</a:t>
            </a:fld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20" y="120770"/>
            <a:ext cx="11665017" cy="1017917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</a:t>
            </a:r>
            <a:r>
              <a:rPr lang="ru-RU" sz="22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2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"Обеспечение </a:t>
            </a:r>
            <a:r>
              <a:rPr lang="ru-RU" sz="2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граждан на территории </a:t>
            </a:r>
            <a:r>
              <a:rPr lang="ru-RU" sz="22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</a:t>
            </a:r>
            <a:r>
              <a:rPr lang="ru-RU" sz="22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района"</a:t>
            </a:r>
            <a:endParaRPr lang="ru-RU" sz="22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780612"/>
              </p:ext>
            </p:extLst>
          </p:nvPr>
        </p:nvGraphicFramePr>
        <p:xfrm>
          <a:off x="390769" y="1577044"/>
          <a:ext cx="11591322" cy="3865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25759"/>
                <a:gridCol w="983412"/>
                <a:gridCol w="836762"/>
                <a:gridCol w="845389"/>
              </a:tblGrid>
              <a:tr h="1355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88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"Обеспечение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безопасности граждан на территории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4 816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781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"Пожарная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</a:t>
                      </a:r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безопасности бесхозяйных и находящихся в муниципальной собственности гидротехнических сооружений, гражданская </a:t>
                      </a:r>
                      <a:r>
                        <a:rPr lang="ru-RU" sz="1100" b="1" i="0" u="none" strike="noStrike" baseline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оборона района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"Обеспечение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первичных мер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пожарной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88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комплекса процессных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"Обеспечение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пожарной безопасности в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исполнительных органах Псковской области и муниципальных образованиях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Псковской области"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88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Софинансирование расходов на реализацию комплекса процессных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"Обеспечение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пожарной безопасности в исполнительных органах Псковской области и муниципальных образованиях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Псковской области"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351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"Обеспечение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 по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гражданской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гражданской обороне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"Обеспечение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безопасности бесхозяйных и находящихся в муниципальной</a:t>
                      </a:r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собственности </a:t>
                      </a:r>
                      <a:r>
                        <a:rPr lang="ru-RU" sz="1100" b="1" i="0" u="none" strike="noStrike" baseline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Расходы на реализацию мероприятий по</a:t>
                      </a:r>
                      <a:r>
                        <a:rPr lang="ru-RU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обеспечению безопасности гидротехнических сооружений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"Профилактика правонарушений"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2 754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41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"Профилактика правонарушений"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2 754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Проведение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по профилактике правонарушений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в рамках комплекса процессных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"Развитие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совершенствование института добровольных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народных дружин"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89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расходов на реализацию мероприятий в рамках комплекса процессных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"Развитие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совершенствование института добровольных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народных дружин"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078642" y="1317032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7034" y="125392"/>
            <a:ext cx="11800936" cy="87527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1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</a:t>
            </a:r>
            <a:r>
              <a:rPr lang="ru-RU" sz="21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"ОБЕСПЕЧЕНИЕ </a:t>
            </a:r>
            <a:r>
              <a:rPr lang="ru-RU" sz="21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ГРАЖДАН НА ТЕРРИТОРИИ </a:t>
            </a:r>
            <a:r>
              <a:rPr lang="ru-RU" sz="21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РАЙОНА"</a:t>
            </a:r>
            <a:endParaRPr lang="ru-RU" sz="21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189143"/>
              </p:ext>
            </p:extLst>
          </p:nvPr>
        </p:nvGraphicFramePr>
        <p:xfrm>
          <a:off x="1067759" y="1514267"/>
          <a:ext cx="10589846" cy="3768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71658" y="1139801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6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57" y="138022"/>
            <a:ext cx="11715262" cy="888521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"Комплексное </a:t>
            </a: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 коммунальной инфраструктуры и благоустройства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района"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725967"/>
              </p:ext>
            </p:extLst>
          </p:nvPr>
        </p:nvGraphicFramePr>
        <p:xfrm>
          <a:off x="176176" y="1354430"/>
          <a:ext cx="11869946" cy="43868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4384"/>
                <a:gridCol w="940279"/>
                <a:gridCol w="810883"/>
                <a:gridCol w="914400"/>
              </a:tblGrid>
              <a:tr h="952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3001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"Комплексное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 коммунальной инфраструктуры и благоустройства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84 982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3001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"Комплексное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 коммунальной инфраструктуры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56 929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38 078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"Комплексное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 коммунальной инфраструктуры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55 662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36 812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Осуществление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оплате взносов на капитальный ремонт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Осуществление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содержанию имущества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2080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Субсидия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муниципальному унитарному 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предприятию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"Колхоз 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имени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"Залита"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возмещение недополученных доходов и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(или) возмещение недополученных доходов и (или) финансового обеспечения (возмещения)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оказанием услуг по откачке и вывозу жидких бытовых отходов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Субсидия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муниципальному унитарному 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предприятию </a:t>
                      </a:r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"Колхоз имени "Залита"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возмещение недополученных доходов и (или) финансовое обеспечение затрат в связи с оказанием услуг по водоснабжению и водоотведению населению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15 547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Совершенствование материально-технической</a:t>
                      </a:r>
                      <a:r>
                        <a:rPr lang="ru-RU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базы муниципальных унитарных предприятий в целях своевременного и качественного предоставления услуг в сфере коммунального хозяйства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Организация в границах района электро-, тепло-,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газо- и водоснабжения населения, водоотведения, снабжения населения топливом в пределах полномочий,  установленных законодательством Российской Федерации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Расходы, направленные на мероприятия по вывозу несанкционированных свалок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инициатив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(Улучшение дренажной системы на территории </a:t>
                      </a:r>
                      <a:r>
                        <a:rPr lang="ru-RU" sz="1100" b="1" i="0" u="none" strike="noStrike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</a:t>
                      </a:r>
                      <a:r>
                        <a:rPr lang="ru-RU" sz="1100" b="1" i="0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"Борисов ручей«)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2080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строительство, реконструкцию, капитальный ремонт и техническое перевооружение объектов коммунальной инфраструктуры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9 654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780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разработку проектно-сметной документации на строительство станции очистки питьевой воды в рамках международного </a:t>
                      </a:r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</a:t>
                      </a:r>
                      <a:r>
                        <a:rPr lang="ru-RU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"Экономически 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экологически устойчивый регион Чудского озера </a:t>
                      </a:r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2" ("Россия </a:t>
                      </a:r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Эстония")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780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развитие институтов территориального общественного самоуправления и поддержку проектов местных инициатив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(Улучшение дренажной системы на территории ТОС "Борисов ручей")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32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51684" y="112359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407259" y="5937342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60" y="86264"/>
            <a:ext cx="11830462" cy="905774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"Комплексное </a:t>
            </a: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 коммунальной инфраструктуры и благоустройства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района"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847175"/>
              </p:ext>
            </p:extLst>
          </p:nvPr>
        </p:nvGraphicFramePr>
        <p:xfrm>
          <a:off x="207033" y="1349382"/>
          <a:ext cx="11738793" cy="4749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9110"/>
                <a:gridCol w="914400"/>
                <a:gridCol w="862642"/>
                <a:gridCol w="912641"/>
              </a:tblGrid>
              <a:tr h="52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расходов на строительство, реконструкцию, капитальный ремонт и техническое перевооружение объектов коммунальной инфраструктуры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459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институтов общественного самоуправления и поддержку проектов местных инициатив за счет средств инициативного платежа (Улучшение дренажной системы на территории ТОС "Борисов ручей")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"Содействие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 комплекса мероприятий по развитию инфраструктуры муниципального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подготовку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 территориального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планирования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градостроительного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зонирования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том числе изменений)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образований области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сфере жилищно-коммунального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подготовку документов территориального планирования и градостроительного зонирования (в том числе изменений) муниципальных образований области в сфере жилищно-коммунального хозяйства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"Энергосбережение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повышение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11 812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11 812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3001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"Энергосбережение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повышение энергетической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11 812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11 812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мероприятий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газификации и газоснабжению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9 597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9 597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E3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Расходы на софинансирование мероприятий по проведению ремонта групповых резервуарных установок сжиженных углеводородных газов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расходов на мероприятия по газификации и газоснабжению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E3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Софинансирование мероприятий по проведению ремонта групповых резервуарных установок сжиженных углеводородных газов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"Благоустройство района"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11 417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6220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"Организация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благоустройства и озеленения территории муниципального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11 417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работ по объекту "Строительство причала в д.</a:t>
                      </a:r>
                      <a:r>
                        <a:rPr lang="ru-RU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Толбица</a:t>
                      </a:r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2 893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308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Прочие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по благоустройству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мероприятия в области охраны окружающей среды в рамках поступлений по экологическим платежам в бюджет муниципального образования по Закону 7-ФЗ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охране окружающей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инициатив за счет средств местного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инициатив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20401" y="1108920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07259" y="6168174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540" y="138023"/>
            <a:ext cx="11747260" cy="897147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</a:t>
            </a: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"Комплексное </a:t>
            </a: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 коммунальной инфраструктуры и благоустройства Псковского </a:t>
            </a: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района"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344478"/>
              </p:ext>
            </p:extLst>
          </p:nvPr>
        </p:nvGraphicFramePr>
        <p:xfrm>
          <a:off x="181155" y="1442019"/>
          <a:ext cx="11826815" cy="4317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52626"/>
                <a:gridCol w="931653"/>
                <a:gridCol w="828136"/>
                <a:gridCol w="914400"/>
              </a:tblGrid>
              <a:tr h="52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</a:t>
                      </a:r>
                      <a:r>
                        <a:rPr lang="ru-RU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разработку топографических съемок земельных участков населенных пунктов Псковского района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проведение ремонта (реконструкции), благоустройства, работ по постановке на кадастровый учет воинских захоронений, памятников и памятных знаков, увековечивающих память погибших при защите Отечества, на территории муниципального образования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развитие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институтов территориального общественного самоуправления и поддержку проектов местных инициатив (Благоустройство Александровского парка на территории межселенной территории – территории Залитских островов, о. им. Залита, ТОС "Александровский посад")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органами местного самоуправления отдельных государственных полномочий в сфере увековечивания памяти погибших при защите Отечества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софинансирование расходных обязательств муниципальных образований, связанных с реализацией федеральной целевой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"Увековечение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памяти погибших при защите Отечества на 2019 - 2024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строительство причала в д. Толбица, приобретение трех плавучих понтонных причалов (д. Толбица, о. Залита, о. Белов), понижающего понтонного причала и ангара для хранения в рамках реализации мероприятий международного проекта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"Экономически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экологически устойчивый регион Чудского озера -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2" ("Россия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Эстония")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международного проекта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"Зеленый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туристический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маршрут"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(МП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"Россия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Латвия")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780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проведение ремонта (реконструкции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благоустройства, работ по постановке на кадастровый учет воинских захоронений, памятников и памятных знаков, увековечивающих память погибших при защите Отечества, на территории муниципального образования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средств местного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ремонта (реконструкции), благоустройства, работ по постановке на кадастровый учет воинских захоронений, памятников и памятных знаков, увековечивающих память погибших при защите Отечества, на территории муниципального образования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асходов на развитие институтов территориального общественного самоуправления и поддержку проектов местных инициатив (Благоустройство Александровского парка на территории межселенной территории – территории Залитских островов, о. им. Залита, ТОС "Александровский посад")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56793" y="1121516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07258" y="5937342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2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015" y="103517"/>
            <a:ext cx="11582400" cy="838200"/>
          </a:xfrm>
        </p:spPr>
        <p:txBody>
          <a:bodyPr>
            <a:noAutofit/>
          </a:bodyPr>
          <a:lstStyle/>
          <a:p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"Комплексное развитие систем коммунальной инфраструктуры и благоустройства Псковского района"</a:t>
            </a:r>
            <a:endParaRPr lang="ru-RU" sz="23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35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651383"/>
              </p:ext>
            </p:extLst>
          </p:nvPr>
        </p:nvGraphicFramePr>
        <p:xfrm>
          <a:off x="138980" y="1122841"/>
          <a:ext cx="11826815" cy="1762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52626"/>
                <a:gridCol w="931653"/>
                <a:gridCol w="828136"/>
                <a:gridCol w="914400"/>
              </a:tblGrid>
              <a:tr h="52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"Жилище"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4 824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3001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"Улучшение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жилищных условий отдельных категорий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4 824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капитальный и текущий ремонт муниципального жилищного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фонда, снос аварийного жилья, находящегося в муниципальной собственности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4 823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Субвенция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полномочий в соответствии с Законом Псковской области от 03.06.2005 № 443-ОЗ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наделении органов местного самоуправления государственными полномочиями по регистрации и учету граждан, выехавших из районов Крайнего Севера и приравненных к ним местностей не ранее 1 января 1992 года, имеющих право на получение жилищных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субсидий"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34991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84 982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59 997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70,60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2885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8793" y="105485"/>
            <a:ext cx="11628407" cy="8693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"КОМПЛЕКСНОЕ </a:t>
            </a: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 КОММУНАЛЬНОЙ ИНФРАСТРУКТУРЫ И БЛАГОУСТРОЙСТВА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РАЙОНА"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920510"/>
              </p:ext>
            </p:extLst>
          </p:nvPr>
        </p:nvGraphicFramePr>
        <p:xfrm>
          <a:off x="1452232" y="1546435"/>
          <a:ext cx="10013855" cy="347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33591" y="1141349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47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091" y="103517"/>
            <a:ext cx="11652739" cy="914399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"Развитие </a:t>
            </a: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транспортного обслуживания населения на территории </a:t>
            </a:r>
            <a:r>
              <a:rPr lang="ru-RU" sz="23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района"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193739"/>
              </p:ext>
            </p:extLst>
          </p:nvPr>
        </p:nvGraphicFramePr>
        <p:xfrm>
          <a:off x="207035" y="1435351"/>
          <a:ext cx="11792308" cy="4908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9493"/>
                <a:gridCol w="947577"/>
                <a:gridCol w="845471"/>
                <a:gridCol w="889767"/>
              </a:tblGrid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района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"Развитие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транспортного обслуживания населения на территории Псковского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147 878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146 708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"Сохранение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автомобильных дорог общего пользования местного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134 907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133 746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"Выполнение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 по обеспечению сохранности и приведению в нормативное состояние автомобильных дорог общего пользования местного значения и искусственных дорожных сооружений на них в муниципальном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25 015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23 854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6779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Содержание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автомобильных дорог общего пользования местного значения  и сооружений на них, нацеленное на обеспечение их проезжаемости и безопасности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23 854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37491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"Строительство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капитальный ремонт, ремонт автомобильных дорог местного значения в муниципальном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109 388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109 388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37491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Дорожная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дорожную деятельность, а также на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683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"Повышение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безопасности дорожного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движения"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1906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по безопасности дорожного движения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8344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установку знаков туристской навигации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06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установку знаков туристской навигации за счет средств местного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"Совершенствование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транспортного обслуживания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12 971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12 962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06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"Совершенствование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транспортного обслуживания населения на территории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12 971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12 962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06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Субсидия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муниципальному унитарному предприятию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"Колхоз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имени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"Залита"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возмещение недополученных доходов и финансовое обеспечение затрат в связи с осуществлением речных пассажирских перевозок муниципальными катерами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06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создание условий для осуществления организации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бесплатной перевозки обучающихся в муниципальных образовательных организациях, реализующих основные образовательные программы, между поселениями до образовательной организации и обратно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6 942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06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расходов на создание условий для осуществления организации бесплатной перевозки обучающихся в муниципальных образовательных организациях, реализующих основные образовательные программы, между поселениями до образовательной организации и обратно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5355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147 878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146 708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99,21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37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87539" y="1204519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2594" y="96784"/>
            <a:ext cx="11426092" cy="912507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"РАЗВИТИЕ </a:t>
            </a: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ТРАНСПОРТНОГО ОБСЛУЖИВАНИЯ НАСЕЛЕНИЯ НА ТЕРРИТОРИИ </a:t>
            </a:r>
            <a:r>
              <a:rPr lang="ru-RU" sz="23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РАЙОНА"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485391"/>
              </p:ext>
            </p:extLst>
          </p:nvPr>
        </p:nvGraphicFramePr>
        <p:xfrm>
          <a:off x="1388732" y="1351878"/>
          <a:ext cx="10082335" cy="3811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002226" y="1121046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092" y="138024"/>
            <a:ext cx="11691816" cy="869688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</a:t>
            </a:r>
            <a:r>
              <a:rPr lang="ru-RU" sz="18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18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"Управление </a:t>
            </a:r>
            <a:r>
              <a:rPr lang="ru-RU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</a:t>
            </a:r>
            <a:r>
              <a:rPr lang="ru-RU" sz="18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</a:t>
            </a:r>
            <a:r>
              <a:rPr lang="ru-RU" sz="18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района"</a:t>
            </a:r>
            <a:endParaRPr lang="ru-RU" sz="18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757643"/>
              </p:ext>
            </p:extLst>
          </p:nvPr>
        </p:nvGraphicFramePr>
        <p:xfrm>
          <a:off x="42994" y="1402173"/>
          <a:ext cx="11957536" cy="4689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28808"/>
                <a:gridCol w="914400"/>
                <a:gridCol w="776377"/>
                <a:gridCol w="837951"/>
              </a:tblGrid>
              <a:tr h="796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21604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района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"Управление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80 011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78 698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"Обеспечение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функционирования администрации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69 633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68 476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"Функционирование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администрации муниципального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69 633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68 476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24006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оплате труда муниципальных служащих, лиц, замещающих выборные муниципальные должности, работников, занимающих должности, не отнесенные к должностям муниципальной службы и осуществляющих техническое обеспечение администрации района, работников, занятых обслуживанием администрации муниципального образования, обеспечения функций Администрации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53 979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53 373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Информирование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муниципального образования о деятельности органов местного самоуправления, основных направлениях социально-экономического развития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5401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Доплаты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пенсиям муниципальным служащим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Оценка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недвижимости, признание прав регулирования отношений по муниципальной собственности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080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Субсидии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организациям, осуществляющим производство и выпуск муниципального периодического издания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6203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органов местного самоуправления в рамках основного мероприятия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"Обеспечение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функционирования администрации муниципального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6 183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Гранты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лучшим работникам учреждений, осуществляющим деятельность на территории  муниципального образования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"Псковский район"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Поощрение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молодым специалистам образовательных учреждений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8903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Выплата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 к трудовым пенсиям лицам, замещавшим должности в органах государственной власти и управления районов Псковской области и городов Псков и Великие Луки, должности в органах местного самоуправления до 13 марта 1997 года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государственных полномочий по сбору информации, необходимой для ведения регистра муниципальных нормативных правовых актов Псковской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комплексных кадастровых работ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"Обеспечение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 порядка и противодействие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коррупции"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"Функционирование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организаций, обеспечивающих выполнение части муниципальных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функций"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государственных полномочий по созданию административных комиссий и определению перечня должностных лиц, уполномоченных составлять протоколы об административных правонарушениях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39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75105" y="1121549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07259" y="6168174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38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7323" y="1436147"/>
            <a:ext cx="114886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Межбюджетные трансферты (МБТ)</a:t>
            </a: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средства, предоставляемые одним бюджетом бюджетной системы Российской Федерации другому бюджету бюджетной системы Российской Федерации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Бюджетные ассигнования (БА) </a:t>
            </a:r>
            <a:endParaRPr lang="ru-RU" sz="1200" dirty="0">
              <a:solidFill>
                <a:prstClr val="black"/>
              </a:solidFill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предельные объемы денежных средств, предусмотренные в соответствующем финансовом году для исполнения бюджетных обязательств 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Бюджетные обязательства (БО) </a:t>
            </a:r>
            <a:endParaRPr lang="ru-RU" sz="1200" dirty="0">
              <a:solidFill>
                <a:prstClr val="black"/>
              </a:solidFill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расходные обязательства, подлежащие исполнению в соответствующем финансовом году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Главный распорядитель бюджетных средств (ГРБС) </a:t>
            </a:r>
            <a:endParaRPr lang="ru-RU" sz="1200" dirty="0">
              <a:solidFill>
                <a:prstClr val="black"/>
              </a:solidFill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орган местного самоуправления, орган местной администрации, указанный в ведомственной структуре расходов бюджета, имеющие право распределять бюджетные ассигнования и лимиты бюджетных обязательств между получателями бюджетных средств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Получатель бюджетных средств (ПБС)</a:t>
            </a: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орган местного самоуправления, орган местной администрации, находящееся в ведении главного распорядителя бюджетных средств казенное учреждение, имеющие право на принятие и исполнение бюджетных обязательств от имени публично-правового образования за счет средств соответствующего бюджета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Остатки бюджетных средств на счете</a:t>
            </a: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средства, сформированные за счет остатков средств, образовавшихся на начало года после завершения операций по принятым обязательствам прошедшего года и экономии в расходах в текущем году. В соответствии с действующим законодательством изменение остатков средств на счетах по учету бюджета рассматривается как один из источников финансирования его дефицита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9846" y="166086"/>
            <a:ext cx="11426092" cy="8125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ПОНЯТИЯ, ИСПОЛЬЗУЕМЫЕ В БЮДЖЕТНОМ ПРОЦЕССЕ</a:t>
            </a:r>
            <a:endParaRPr lang="ru-RU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75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20" y="112142"/>
            <a:ext cx="11582400" cy="888521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</a:t>
            </a:r>
            <a:r>
              <a:rPr lang="ru-RU" sz="20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0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"Управление </a:t>
            </a:r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</a:t>
            </a:r>
            <a:r>
              <a:rPr lang="ru-RU" sz="20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</a:t>
            </a:r>
            <a:r>
              <a:rPr lang="ru-RU" sz="20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района"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245990"/>
              </p:ext>
            </p:extLst>
          </p:nvPr>
        </p:nvGraphicFramePr>
        <p:xfrm>
          <a:off x="176388" y="1430406"/>
          <a:ext cx="11834482" cy="36468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9151"/>
                <a:gridCol w="948906"/>
                <a:gridCol w="845389"/>
                <a:gridCol w="831036"/>
              </a:tblGrid>
              <a:tr h="796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5195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"Совершенствование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развитие бюджетного процесса и управление муниципальным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долгом"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"Совершенствование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бюджетного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Обеспечение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эффективного управления муниципальными финансами, составления и организации исполнения бюджета муниципального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080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Предоставление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дотаций на выравнивание бюджетной обеспеченности поселений из бюджета муниципального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6203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"Социальная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граждан и реализация демографической политики в муниципальном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6 879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6 725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"Социальная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граждан и реализация демографической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3 458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Осуществление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единовременной выплаты гражданам РФ, постоянно проживающим на территории муниципального образования, в связи с празднованием очередной годовщины Победы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080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Выплата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лицам, удостоенным звания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"Почетный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гражданин муниципального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8903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Реализация мероприятий в рамках комплекса процессных мероприятий "Активная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политика занятости населения и социальная поддержка безработных граждан"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Обеспечение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жилыми помещениями детей-сирот и детей, оставшихся без попечения родителей, лиц из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детей-сирот и детей, оставшихся без попечения родителей, по договорам найма специализированных жилых помещений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2 678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2 678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"Реализация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органами местного самоуправления отдельных переданных государственных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полномочий"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3 422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0802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первичного воинского учета органами местного самоуправления поселений, муниципальных и городских округов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3 418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6203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Осуществление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полномочий по составлению (изменению) списков кандидатов в присяжные заседатели федеральных судов общей юрисдикции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3295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80 011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78 698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40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06094" y="1120359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1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5659" y="86265"/>
            <a:ext cx="11766431" cy="879894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</a:t>
            </a:r>
            <a:r>
              <a:rPr lang="ru-RU" sz="18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"УПРАВЛЕНИЕ </a:t>
            </a:r>
            <a:r>
              <a:rPr lang="ru-RU" sz="1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</a:t>
            </a:r>
            <a:r>
              <a:rPr lang="ru-RU" sz="18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РАЙОНА"</a:t>
            </a:r>
            <a:endParaRPr lang="ru-RU" sz="18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647043"/>
              </p:ext>
            </p:extLst>
          </p:nvPr>
        </p:nvGraphicFramePr>
        <p:xfrm>
          <a:off x="1510851" y="1525549"/>
          <a:ext cx="9573724" cy="3799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41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01888" y="1133534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07" y="112144"/>
            <a:ext cx="11543323" cy="879894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</a:t>
            </a:r>
            <a:r>
              <a:rPr lang="ru-RU" sz="20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0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"Противодействие </a:t>
            </a:r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экстремизму и профилактика терроризма на территории муниципального </a:t>
            </a:r>
            <a:r>
              <a:rPr lang="ru-RU" sz="20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20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"Псковский район"</a:t>
            </a:r>
            <a:endParaRPr lang="ru-RU" sz="20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030529"/>
              </p:ext>
            </p:extLst>
          </p:nvPr>
        </p:nvGraphicFramePr>
        <p:xfrm>
          <a:off x="146437" y="1458013"/>
          <a:ext cx="11828217" cy="1647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5182"/>
                <a:gridCol w="897147"/>
                <a:gridCol w="715992"/>
                <a:gridCol w="879896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193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Псковского района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"Противодействие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экстремизму и профилактика терроризма на территории муниципального образования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"Псковский район"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5 784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5 725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Подпрограмма муниципальной программы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"Противодействие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экстремизму и профилактика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терроризма"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5 784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5 725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Основное мероприятие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"Противодействие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экстремизму и профилактика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терроризма"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5 784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5 725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Организационно-технические мероприятия по повышению уровня защищенности объектов, наиболее привлекательных для совершения террористических актов, проявлений экстремизма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5 784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5875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5 784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5 725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42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04770" y="1163675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754" y="3454401"/>
            <a:ext cx="11668369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</a:t>
            </a:r>
            <a:r>
              <a:rPr lang="ru-RU" sz="20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"ПРОТИВОДЕЙСТВИЕ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ЭКСТРЕМИЗМУ И ПРОФИЛАКТИКА ТЕРРОРИЗМА НА ТЕРРИТОРИИ МУНИЦИПАЛЬНОГО </a:t>
            </a:r>
            <a:r>
              <a:rPr lang="ru-RU" sz="20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"ПСКОВСКИЙ РАЙОН" 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431130772"/>
              </p:ext>
            </p:extLst>
          </p:nvPr>
        </p:nvGraphicFramePr>
        <p:xfrm>
          <a:off x="1187937" y="4608563"/>
          <a:ext cx="8604739" cy="2015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106667" y="4377731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533" y="138023"/>
            <a:ext cx="11496431" cy="854015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</a:t>
            </a:r>
            <a:r>
              <a:rPr lang="ru-RU" sz="24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4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"Формирование </a:t>
            </a:r>
            <a:r>
              <a:rPr lang="ru-RU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современной городской среды на территории </a:t>
            </a:r>
            <a:r>
              <a:rPr lang="ru-RU" sz="24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Псковского </a:t>
            </a:r>
            <a:r>
              <a:rPr lang="ru-RU" sz="24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района"</a:t>
            </a:r>
            <a:endParaRPr lang="ru-RU" sz="24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940716"/>
              </p:ext>
            </p:extLst>
          </p:nvPr>
        </p:nvGraphicFramePr>
        <p:xfrm>
          <a:off x="140676" y="1293363"/>
          <a:ext cx="11855938" cy="1517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0743"/>
                <a:gridCol w="871268"/>
                <a:gridCol w="815159"/>
                <a:gridCol w="898768"/>
              </a:tblGrid>
              <a:tr h="464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59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"Формирование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современной городской среды на территории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Псковского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"Формирование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современной </a:t>
                      </a:r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</a:t>
                      </a:r>
                      <a:r>
                        <a:rPr lang="ru-RU" sz="1100" b="1" i="0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2504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Региональный </a:t>
                      </a:r>
                      <a:r>
                        <a:rPr lang="ru-RU" sz="1100" b="1" i="0" u="none" strike="noStrike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100" b="1" i="0" u="none" strike="noStrike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"Формирование </a:t>
                      </a:r>
                      <a:r>
                        <a:rPr lang="ru-RU" sz="1100" b="1" i="0" u="none" strike="noStrike" dirty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комфортной </a:t>
                      </a:r>
                      <a:r>
                        <a:rPr lang="ru-RU" sz="1100" b="1" i="0" u="none" strike="noStrike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</a:t>
                      </a:r>
                      <a:r>
                        <a:rPr lang="ru-RU" sz="1100" b="1" i="0" u="none" strike="noStrike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среды"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79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поддержку государственных программ субъектов Российской Федерации и муниципальных программ формирования современной городской среды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6120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43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087539" y="1062531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754" y="2987209"/>
            <a:ext cx="1181686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ИСПОЛНЕНИЯ МУНИЦИПАЛЬНОЙ ПРОГРАММЫ "ФОРМИРОВАНИЕ СОВРЕМЕННОЙ ГОРОДСКОЙ СРЕДЫ НА ТЕРРИТОРИИ ПСКОВСКОГО РАЙОНА"</a:t>
            </a:r>
            <a:endParaRPr lang="ru-RU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641134727"/>
              </p:ext>
            </p:extLst>
          </p:nvPr>
        </p:nvGraphicFramePr>
        <p:xfrm>
          <a:off x="750277" y="4314092"/>
          <a:ext cx="10816492" cy="234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9142960" y="4142627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3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6430" y="147902"/>
            <a:ext cx="11414011" cy="83551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Непрограммные расходы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 "Псковский район"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794048"/>
              </p:ext>
            </p:extLst>
          </p:nvPr>
        </p:nvGraphicFramePr>
        <p:xfrm>
          <a:off x="438768" y="1464049"/>
          <a:ext cx="11406564" cy="2798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38145"/>
                <a:gridCol w="923026"/>
                <a:gridCol w="750498"/>
                <a:gridCol w="794895"/>
              </a:tblGrid>
              <a:tr h="248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015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111 175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105 527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7265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Непрограммные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ru-RU" sz="11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102 105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0138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Резервный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Правительства Псковской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32 042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32 042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752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Резервный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администрации муниципального района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1018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судебных актов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7265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защиту населения и территорий от чрезвычайных ситуаций, осуществляемые за счет средств резервных фондов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7265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выборов в органы местного самоуправления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9627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 МКУ ПР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"ЦЕНТР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ОКАЗАНИЯ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56 575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56 512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9494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поощрение муниципальных управленческих команд за достижение показателей деятельности органов исполнительной власти Псковской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4597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оплате труда по Председателю Собрания депутатов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32457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оплате труда и обеспечение функций муниципальных органов аппарата Собрания депутатов,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74478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111 175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105 527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19907" y="1136762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01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0267" y="193812"/>
            <a:ext cx="11746523" cy="81724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НЕПРОГРАММНЫХ РАСХОДОВ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4654080"/>
              </p:ext>
            </p:extLst>
          </p:nvPr>
        </p:nvGraphicFramePr>
        <p:xfrm>
          <a:off x="848213" y="1419644"/>
          <a:ext cx="10362955" cy="420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25335" y="1188812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043738"/>
              </p:ext>
            </p:extLst>
          </p:nvPr>
        </p:nvGraphicFramePr>
        <p:xfrm>
          <a:off x="276046" y="1440863"/>
          <a:ext cx="11770076" cy="4623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92875"/>
                <a:gridCol w="1345721"/>
                <a:gridCol w="974785"/>
                <a:gridCol w="785004"/>
                <a:gridCol w="771691"/>
              </a:tblGrid>
              <a:tr h="133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НПА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309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осуществление органами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местного самоуправления отдельных государственных полномочий по предоставлению педагогическим работникам муниципальных образовательных организаций, проживающим и работающим в сельских населенных пунктах, рабочих поселках (поселках городского типа), компенсации расходов на оплату жилых помещений, отопления и освещения ДОШКОЛЬНОЕ ОБРАЗОВАНИЕ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rowSpan="13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Собрания депутатов Псковского района 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декабря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"О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бюджете муниципального образования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"Псковский район"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и на плановый период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годов"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редакции 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22.02.2024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13.06.2024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13.08.2024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10.10.2024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26.12.2024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175)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771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 по муниципальным бюджетным дошкольным образовательным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учреждениям ДОШКОЛЬНОЕ ОБРАЗОВАНИЕ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3857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выплаты именных стипендий учащимся образовательных учреждений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309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осуществление органами местного самоуправления отдельных государственных полномочий по предоставлению педагогическим работникам муниципальных образовательных организаций, проживающим и работающим в сельских населенных пунктах, рабочих поселках (поселках городского типа), компенсации расходов на оплату жилых помещений, отопления и освещения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771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реализацию социальных гарантий, предоставляемых педагогическим работникам образовательных учреждений по муниципальным бюджетным общеобразовательным учреждениям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2413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 оздоровления и отдыха детей в каникулярное время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осуществление органами местного самоуправления отдельных государственных полномочий по предоставлению педагогическим работникам муниципальных образовательных организаций, проживающим и работающим в сельских населенных пунктах, рабочих поселках (поселках городского типа), компенсации расходов на оплату жилых помещений, отопления и освещения ДОПОЛНИТЕЛЬНОЕ ОБРАЗОВАНИЕ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579">
                <a:tc v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013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учреждений ДОПОЛНИТЕЛЬНОЕ ОБРАЗОВАНИЕ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коммунальных услуг работникам культуры, проживающим и работающим в сельских населенных пунктах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471">
                <a:tc v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 сельскохозяйственного года, подготовка и проведение мероприятий, посвященных профессиональному празднику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"День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работника сельского хозяйства и перерабатывающей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промышленности"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771">
                <a:tc v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2FAA489-1CE0-4C0C-9A6C-7C729AC9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E4EB6E89-BA87-4003-BD23-6BDF40F3EBED}" type="slidenum">
              <a:rPr lang="ru-RU" smtClean="0"/>
              <a:pPr/>
              <a:t>46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262BEBD5-D6C4-4373-8370-0E26C1FFC150}"/>
              </a:ext>
            </a:extLst>
          </p:cNvPr>
          <p:cNvSpPr txBox="1">
            <a:spLocks/>
          </p:cNvSpPr>
          <p:nvPr/>
        </p:nvSpPr>
        <p:spPr>
          <a:xfrm>
            <a:off x="187569" y="162562"/>
            <a:ext cx="11730893" cy="5436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</a:t>
            </a: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социальное </a:t>
            </a:r>
            <a:r>
              <a:rPr lang="ru-RU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и иные выплаты </a:t>
            </a: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населению</a:t>
            </a:r>
            <a:endParaRPr lang="ru-RU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93036" y="108006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07258" y="6325818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07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026" y="319177"/>
            <a:ext cx="11582400" cy="552091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>
              <a:spcBef>
                <a:spcPts val="0"/>
              </a:spcBef>
            </a:pPr>
            <a:r>
              <a:rPr lang="ru-RU" sz="2600" b="1" cap="non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 о расходах бюджета на социальное обеспечение и иные выплаты </a:t>
            </a:r>
            <a:r>
              <a:rPr lang="ru-RU" sz="2600" b="1" cap="none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населению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203659"/>
              </p:ext>
            </p:extLst>
          </p:nvPr>
        </p:nvGraphicFramePr>
        <p:xfrm>
          <a:off x="449532" y="1397164"/>
          <a:ext cx="11446294" cy="38117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4242"/>
                <a:gridCol w="1664898"/>
                <a:gridCol w="879894"/>
                <a:gridCol w="759124"/>
                <a:gridCol w="828136"/>
              </a:tblGrid>
              <a:tr h="133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НПА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4771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E3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Проведение сельскохозяйственной ярмарки, конкурса лучшего по профессии и привлечение молодых специалистов в агропромышленный комплекс</a:t>
                      </a:r>
                    </a:p>
                  </a:txBody>
                  <a:tcPr marL="9525" marR="9525" marT="9525" marB="0">
                    <a:noFill/>
                  </a:tcPr>
                </a:tc>
                <a:tc rowSpan="1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Собрания депутатов Псковского района от 26 декабря 2023 года № 103 "О бюджете муниципального образования "Псковский район" на 2024 год и на плановый период 2025 и 2026 годов" (в редакции от 22.02.2024 № 109, от 13.06.2024 № 137, от 13.08.2024 № 150, от 10.10.2024 № 160, от 26.12.2024 № 175)</a:t>
                      </a:r>
                      <a:endParaRPr lang="ru-RU" sz="1100" b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4771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E3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Расходы на реализацию мероприятий в рамках процессных мероприятий "Развитие и совершенствование института добровольных народных дружин"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4771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E3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Софинансирование расходов на реализацию мероприятий в рамках процессных мероприятий "Развитие и совершенствование института добровольных народных дружин"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9238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пенсиям муниципальным служащим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477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лучшим работникам учреждений, осуществляющим деятельность на территории  муниципального образования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"Псковский район"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3857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Поощрение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молодым специалистам образовательных учреждений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32335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 к трудовым пенсиям лицам, замещавшим должности в органах государственной власти и управления районов Псковской области и городов Псков и Великие Луки, должности в органах местного самоуправления до 13 марта 1997 года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771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единовременной выплаты гражданам РФ, постоянно проживающим на территории муниципального образования, в связи с празднованием очередной годовщины Победы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3857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лицам, удостоенным звания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"Почетный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гражданин муниципального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3857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администрации муниципального района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3857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поощрение муниципальных управленческих команд за достижение показателей деятельности органов исполнительной власти Псковской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4845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b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14 245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13 917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97,73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47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96554" y="1166332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4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113" y="220282"/>
            <a:ext cx="11551139" cy="91840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РАСХОДОВ НА СОЦИАЛЬНОЕ ОБЕСПЕЧЕНИЕ И ИНЫЕ ВЫПЛАТЫ НАСЕЛЕНИЮ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600549"/>
              </p:ext>
            </p:extLst>
          </p:nvPr>
        </p:nvGraphicFramePr>
        <p:xfrm>
          <a:off x="992554" y="1431763"/>
          <a:ext cx="10535137" cy="3747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48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74440" y="1092245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2955" y="172528"/>
            <a:ext cx="11418276" cy="810883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товаров, работ, услуг в целях капитального ремонта государственного (муниципального)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743101"/>
              </p:ext>
            </p:extLst>
          </p:nvPr>
        </p:nvGraphicFramePr>
        <p:xfrm>
          <a:off x="198409" y="1295014"/>
          <a:ext cx="11863100" cy="2377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8796"/>
                <a:gridCol w="913343"/>
                <a:gridCol w="781611"/>
                <a:gridCol w="829350"/>
              </a:tblGrid>
              <a:tr h="4568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6324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выкуп и капитальный ремонт нежилого помещения в дер. Писковичи для организации дополнительных групп детского сада "Рябинушка", в т.ч. ПИР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189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в границах района электро-, тепло-, газо- и водоснабжения населения, водоотведения, снабжения населения топливом в пределах полномочий, установленных законодательством Российской Федерации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2061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строительство, реконструкцию, капитальный ремонт и техническое перевооружение объектов коммунальной инфраструктуры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7125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расходов на строительство, реконструкцию, капитальный ремонт и техническое перевооружение объектов коммунальной инфраструктуры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7218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мероприятия по благоустройству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3747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реализацию мероприятий в рамках международного проекта "Зеленый туристический маршрут" (МП "Россия - Латвия")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0695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капитальный и текущий ремонт муниципального жилищного фонда, снос аварийного жилья, находящегося в муниципальной собственности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0695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10 194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9 626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94,42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49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336083" y="1064182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8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42EA36-1BF3-407E-A744-F615F6D3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77638"/>
            <a:ext cx="11623675" cy="943899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исполнения бюджета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"Псковский район"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C06C6BA-EE92-48BE-B128-913A4A2B1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3" y="5466493"/>
            <a:ext cx="11623675" cy="1092394"/>
          </a:xfrm>
          <a:gradFill flip="none" rotWithShape="1">
            <a:gsLst>
              <a:gs pos="14000">
                <a:srgbClr val="5E9EFF">
                  <a:alpha val="65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40000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итогам года сложился 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профицит </a:t>
            </a:r>
            <a:r>
              <a:rPr 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бюджета, который составил 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18 362 тысячи рублей.</a:t>
            </a: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заимствования в 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не привлекались, муниципальные гарантии не предоставлялись.</a:t>
            </a:r>
          </a:p>
          <a:p>
            <a:pPr marL="0" indent="0" algn="ctr">
              <a:buNone/>
            </a:pPr>
            <a:r>
              <a:rPr lang="ru-RU" alt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Муниципальный долг в </a:t>
            </a:r>
            <a:r>
              <a:rPr lang="ru-RU" alt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году </a:t>
            </a:r>
            <a:r>
              <a:rPr lang="ru-RU" alt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отсутствовал.</a:t>
            </a: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6C5054A-9DCF-4C6C-B532-D67824CCB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11700" y="6549292"/>
            <a:ext cx="2743200" cy="308708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C6F7F59-BFCE-43EB-8468-DCDDB17B579E}"/>
              </a:ext>
            </a:extLst>
          </p:cNvPr>
          <p:cNvSpPr/>
          <p:nvPr/>
        </p:nvSpPr>
        <p:spPr>
          <a:xfrm>
            <a:off x="284163" y="1153306"/>
            <a:ext cx="11623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Бюджет </a:t>
            </a:r>
            <a:r>
              <a:rPr lang="ru-RU" sz="2000" b="1" i="1" dirty="0" smtClean="0"/>
              <a:t>муниципального </a:t>
            </a:r>
            <a:r>
              <a:rPr lang="ru-RU" sz="2000" b="1" i="1" smtClean="0"/>
              <a:t>образования "Псковский район" </a:t>
            </a:r>
            <a:r>
              <a:rPr lang="ru-RU" sz="2000" b="1" i="1" dirty="0"/>
              <a:t>на </a:t>
            </a:r>
            <a:r>
              <a:rPr lang="ru-RU" sz="2000" b="1" i="1" dirty="0" smtClean="0"/>
              <a:t>2024 </a:t>
            </a:r>
            <a:r>
              <a:rPr lang="ru-RU" sz="2000" b="1" i="1" dirty="0"/>
              <a:t>год </a:t>
            </a:r>
            <a:r>
              <a:rPr lang="ru-RU" sz="2000" b="1" i="1" dirty="0" smtClean="0"/>
              <a:t>был </a:t>
            </a:r>
            <a:r>
              <a:rPr lang="ru-RU" sz="2000" b="1" i="1" dirty="0"/>
              <a:t>утвержден решением </a:t>
            </a:r>
            <a:r>
              <a:rPr lang="ru-RU" sz="2000" b="1" i="1" dirty="0" smtClean="0"/>
              <a:t>Собрания депутатов Псковского района 26 </a:t>
            </a:r>
            <a:r>
              <a:rPr lang="ru-RU" sz="2000" b="1" i="1" dirty="0"/>
              <a:t>декабря </a:t>
            </a:r>
            <a:r>
              <a:rPr lang="ru-RU" sz="2000" b="1" i="1" dirty="0" smtClean="0"/>
              <a:t>2023 </a:t>
            </a:r>
            <a:r>
              <a:rPr lang="ru-RU" sz="2000" b="1" i="1" dirty="0"/>
              <a:t>года № </a:t>
            </a:r>
            <a:r>
              <a:rPr lang="ru-RU" sz="2000" b="1" i="1" dirty="0" smtClean="0"/>
              <a:t>103.</a:t>
            </a:r>
            <a:endParaRPr lang="ru-RU" sz="2000" b="1" i="1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EF9B7FA9-B487-4703-8345-D85D72226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507042"/>
              </p:ext>
            </p:extLst>
          </p:nvPr>
        </p:nvGraphicFramePr>
        <p:xfrm>
          <a:off x="258669" y="1994545"/>
          <a:ext cx="11649169" cy="341028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651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270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738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6649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98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264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3118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0292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514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Параметры бюджета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Исполнение бюджета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плановых назначений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1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Первоначальный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(№ 103 от 26.12.2023)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  <a:p>
                      <a:pPr algn="ctr"/>
                      <a:endPara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(№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175 от 26.12.2024)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первоначальному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бюджету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(№ 103 от 26.12.2023)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уточненному плану </a:t>
                      </a: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(№ 175 от 26.12.2024) 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1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абсолютные значения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абсолютные значения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907806"/>
                  </a:ext>
                </a:extLst>
              </a:tr>
              <a:tr h="57483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912 629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1 163 751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1 197 747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285 118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131,2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33 996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102,9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071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980 317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1 228 598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1 179 385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199 068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120,3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- 49 213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96,0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989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Дефицит </a:t>
                      </a:r>
                      <a:r>
                        <a:rPr lang="ru-RU" sz="1800" b="0" i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"-" 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Профицит </a:t>
                      </a:r>
                      <a:r>
                        <a:rPr lang="ru-RU" sz="1800" b="0" i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"+"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- 67 688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64 847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18 362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Прямоугольник 7">
            <a:extLst>
              <a:ext uri="{FF2B5EF4-FFF2-40B4-BE49-F238E27FC236}">
                <a16:creationId xmlns="" xmlns:a16="http://schemas.microsoft.com/office/drawing/2014/main" id="{C12548DC-438E-4905-AB84-21DF84FD9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3" y="1763713"/>
            <a:ext cx="116490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57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9507" y="214383"/>
            <a:ext cx="11543323" cy="79490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B050"/>
                </a:solidFill>
                <a:effectLst/>
              </a:rPr>
              <a:t>ДИНАМИКА ИСПОЛНЕНИЯ ЗАКУПКИ ТОВАРОВ, РАБОТ, УСЛУГ В ЦЕЛЯХ КАПИТАЛЬНОГО РЕМОНТА ГОСУДАРСТВЕННОГО (МУНИЦИПАЛЬНОГО) ИМУЩЕСТВА</a:t>
            </a:r>
            <a:endParaRPr lang="ru-RU" sz="2400" b="1" dirty="0">
              <a:solidFill>
                <a:srgbClr val="00B050"/>
              </a:solidFill>
              <a:effectLst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261224"/>
              </p:ext>
            </p:extLst>
          </p:nvPr>
        </p:nvGraphicFramePr>
        <p:xfrm>
          <a:off x="1035171" y="1351832"/>
          <a:ext cx="10541478" cy="3832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19118" y="1121000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5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9847" y="172528"/>
            <a:ext cx="11488615" cy="851287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 бюджетным, автономным учреждениям и иным некоммерческим </a:t>
            </a:r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</a:t>
            </a:r>
            <a:endParaRPr lang="ru-RU" sz="24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387310"/>
              </p:ext>
            </p:extLst>
          </p:nvPr>
        </p:nvGraphicFramePr>
        <p:xfrm>
          <a:off x="312616" y="1312985"/>
          <a:ext cx="11729859" cy="4824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7595"/>
                <a:gridCol w="854015"/>
                <a:gridCol w="759125"/>
                <a:gridCol w="759124"/>
              </a:tblGrid>
              <a:tr h="542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28927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обеспечение деятельности (оказание услуг) муниципальных учреждений в рамках основного мероприятия "Дошкольное образование" муниципальной программы "Развитие образования, молодежной политики, физической культуры и спорта в муниципальном образовании"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51 973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51 973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4513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Выплата компенсации части родительской платы за присмотр и уход за детьми, осваивающими образовательные программы дошкольного образования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4513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Совершенствование организации питания детей в дошкольных учреждениях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57756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создание условий для осуществления присмотра и ухода за осваивающими образовательные программы дошкольного образования в организациях, осуществляющих образовательную деятельность,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детьми военнослужащих и (или) сотрудников, принимающих участие в специальной военной операции, а также детьми граждан Российской Федерации, призванных на военную службу по мобилизации, детьми военнослужащих и (или) сотрудников, погибших (умерших) в ходе специальной военной операции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32498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136 208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136 208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193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Выплата компенсации части родительской платы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35077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воспитание и обучение детей-инвалидов в муниципальных дошкольных учреждениях по муниципальным бюджетным дошкольным образовательным учреждениям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28927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Софинансирование расходов на создание условий для осуществления присмотра и ухода за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а также за детьми военнослужащих, принимающих участие в специальной военной операции,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4513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обеспечение деятельности (оказание услуг) муниципальных учреждений в рамках основного мероприятия "Общее образование" муниципальной программы "Развитие образования, молодежной политики, физической культуры и спорта в муниципальном образовании"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92 806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92 652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51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039565" y="1042937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99709" y="6223461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52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914557"/>
              </p:ext>
            </p:extLst>
          </p:nvPr>
        </p:nvGraphicFramePr>
        <p:xfrm>
          <a:off x="211015" y="1384789"/>
          <a:ext cx="11809046" cy="4809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07438"/>
                <a:gridCol w="902441"/>
                <a:gridCol w="735836"/>
                <a:gridCol w="763331"/>
              </a:tblGrid>
              <a:tr h="177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питания учащихся с ограниченными возможностями здоровья и обучающихся из числа инвалидов (детей-инвалидов) без статуса ОВЗ в общеобразовательных учреждениях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Мероприятия по организации питания в муниципальных общеобразовательных учреждениях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5 838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5 838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169 618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169 618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выплату вознаграждения за выполнение функций классного руководителя педагогическим работникам муниципальных образовательных учреждений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Расходы на осуществление государственных полномочий по выплате компенсации педагогическим работникам за работу по подготовке и проведению государственной итоговой аттестации по образовательным программам основного общего и среднего общего образования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на обеспечение выплат ежемесячного денежного вознаграждения советникам директоров по воспитанию и взаимодействию с детскими общественными объединениями государственных общеобразовательных организаций, профессиональных образовательных организаций субъектов Российской Федерации, г. Байконура и федеральной территории "Сириус", муниципальных общеобразовательных организаций и профессиональных образовательных организаций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на ежемесячное денежное вознаграждение за классное руководство педагогическим работникам государственных и муниципальных образовательных организаций, реализующих образовательные программы начального общего образования, образовательные программы основного общего образования, образовательные программы среднего общего образования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Мероприятия по организации бесплатного горячего питания обучающихся, получающих начальное общее образование в муниципальных образовательных организациях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Софинансирование расходов на мероприятия по организации питания в муниципальных общеобразовательных учреждениях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Организация и обеспечение оздоровления и отдыха детей в каникулярное время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Расходы на проведение текущего и капитального ремонта в муниципальных бюджетных образовательных учреждениях Псковского района, приобретение оборудования в рамках основного мероприятия "Проведение ремонтов, приобретение оборудования и уплата налогов" муниципальной программы "Развитие образования, молодежной политики, физической культуры и спорта в муниципальном образовании"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60 330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42 433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1015" y="114719"/>
            <a:ext cx="11809047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400" b="1" cap="all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субсидий бюджетным, автономным учреждениям и иным некоммерческим организациям</a:t>
            </a:r>
            <a:endParaRPr lang="ru-RU" sz="2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13147" y="111925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99709" y="6223461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1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280" y="388189"/>
            <a:ext cx="11582400" cy="577969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7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 бюджетным, автономным учреждениям и иным некоммерческим организациям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482073"/>
              </p:ext>
            </p:extLst>
          </p:nvPr>
        </p:nvGraphicFramePr>
        <p:xfrm>
          <a:off x="300228" y="1350090"/>
          <a:ext cx="11538344" cy="4521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2964"/>
                <a:gridCol w="864989"/>
                <a:gridCol w="759125"/>
                <a:gridCol w="831266"/>
              </a:tblGrid>
              <a:tr h="177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Расходы на уплату налогов в рамках основного мероприятия "Проведение ремонтов, приобретение оборудования и уплата налогов" муниципальной программы "Развитие образования, молодежной политики, физической культуры и спорта в муниципальном образовании"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Расходы на обновление материально-технической базы для организации учебно-исследовательской, научно-практической, творческой деятельности, занятий физической культурой и спортом в образовательных организациях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Мероприятия по профилактике безнадзорности и правонарушений среди несовершеннолетних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Расходы на организацию трудоустройства несовершеннолетних граждан в возрасте от 14 до 18 лет в свободное от учебы время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Мероприятия по осуществлению антинаркотической пропаганды и антинаркотического просвещения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на обеспечение деятельности (оказание услуг) муниципальных учреждений в рамках основного мероприятия "Дополнительное образование" муниципальной программы "Развитие образования, молодежной политики, физической культуры и спорта в муниципальном образовании"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34 498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34 496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Расходы 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5 913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913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Мероприятия в области физической культуры и спорта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Расходы на обеспечение мер, направленных на привлечение жителей области к регулярным занятиям физической культурой и спортом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Софинансирование по расходам на обеспечение мер, направленных на привлечение жителей области к регулярным занятиям физической культурой и спортом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Мероприятия патриотической направленности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Мероприятия в области молодежной политики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Поощрение победителей конкурса молодежных проектов "Есть идея" в Псковском районе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на обеспечение деятельности (оказание услуг) муниципальных учреждений в рамках основного мероприятия "Развитие системы культурно - досугового обслуживания населения"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77 882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77 020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Модернизация (ремонтные работы, приобретение оборудования) сети муниципальных учреждений культуры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20 173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20 173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Расходы на обеспечение развития и укрепления материально-технической базы муниципальных домов культуры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Расходы на развитие сети учреждений культурно-досугового типа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13147" y="111925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99708" y="6108045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7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280" y="388189"/>
            <a:ext cx="11582400" cy="577969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7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 бюджетным, автономным учреждениям и иным некоммерческим организациям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950972"/>
              </p:ext>
            </p:extLst>
          </p:nvPr>
        </p:nvGraphicFramePr>
        <p:xfrm>
          <a:off x="300228" y="1350090"/>
          <a:ext cx="11538344" cy="2431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2964"/>
                <a:gridCol w="864989"/>
                <a:gridCol w="759125"/>
                <a:gridCol w="831266"/>
              </a:tblGrid>
              <a:tr h="177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Мероприятия по гражданской обороне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Проведение мероприятий по профилактике правонарушений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Проведение мероприятий по безопасности дорожного движения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Расходы на создание условий для осуществления организации бесплатной перевозки обучающихся в муниципальных образовательных организациях, реализующих основные образовательные программы, между поселениями до образовательной организации и обратно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6 942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Софинансирование расходов на иные межбюджетные трансферты местным бюджетам из областного бюджета на создание условий для осуществления организации бесплатной перевозки обучающихся в муниципальных образовательных организациях, реализующих основные образовательные программы, между поселениями до образовательной организации и обратно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Субсидии организациям, осуществляющим производство и выпуск муниципального периодического издания Псковского района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 Организационно-технические мероприятия по повышению уровня защищенности объектов, наиболее привлекательных для совершения террористических актов, проявлений экстремизма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5 465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5 465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768 137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759 121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98,83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13147" y="111925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89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55</a:t>
            </a:fld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32280" y="388189"/>
            <a:ext cx="11582400" cy="577969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7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 </a:t>
            </a:r>
            <a:r>
              <a:rPr lang="ru-RU" sz="27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субсидий бюджетным, автономным учреждениям и иным некоммерческим организациям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037176"/>
              </p:ext>
            </p:extLst>
          </p:nvPr>
        </p:nvGraphicFramePr>
        <p:xfrm>
          <a:off x="406400" y="1554163"/>
          <a:ext cx="11538344" cy="41561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2964"/>
                <a:gridCol w="864989"/>
                <a:gridCol w="759125"/>
                <a:gridCol w="831266"/>
              </a:tblGrid>
              <a:tr h="177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МУНИЦИПАЛЬНОЕ БЮДЖЕТНОЕ ОБЩЕОБРАЗОВАТЕЛЬНОЕ УЧРЕЖДЕНИЕ "КАРАМЫШЕВСКАЯ СРЕДНЯЯ ОБЩЕОБРАЗОВАТЕЛЬНАЯ ШКОЛА ПСКОВСКОГО РАЙОНА"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40 550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40 546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МУНИЦИПАЛЬНОЕ БЮДЖЕТНОЕ ОБЩЕОБРАЗОВАТЕЛЬНОЕ УЧРЕЖДЕНИЕ "МОГЛИНСКАЯ СРЕДНЯЯ ОБЩЕОБРАЗОВАТЕЛЬНАЯ ШКОЛА ПСКОВСКОГО РАЙОНА"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136 982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136 828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МУНИЦИПАЛЬНОЕ БЮДЖЕТНОЕ ОБЩЕОБРАЗОВАТЕЛЬНОЕ УЧРЕЖДЕНИЕ "МОСКВИНСКАЯ СРЕДНЯЯ ОБЩЕОБРАЗОВАТЕЛЬНАЯ ШКОЛА ПСКОВСКОГО РАЙОНА"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26 049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26 049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МУНИЦИПАЛЬНОЕ БЮДЖЕТНОЕ ОБЩЕОБРАЗОВАТЕЛЬНОЕ УЧРЕЖДЕНИЕ "ПИСКОВСКАЯ СРЕДНЯЯ ОБЩЕОБРАЗОВАТЕЛЬНАЯ ШКОЛА ПСКОВСКОГО РАЙОНА"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143 593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143 593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МУНИЦИПАЛЬНОЕ БЮДЖЕТНОЕ ОБЩЕОБРАЗОВАТЕЛЬНОЕ УЧРЕЖДЕНИЕ "РОДИНСКАЯ СРЕДНЯЯ ОБЩЕОБРАЗОВАТЕЛЬНАЯ ШКОЛА ПСКОВСКОГО РАЙОНА"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87 153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84 602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МУНИЦИПАЛЬНОЕ БЮДЖЕТНОЕ ОБЩЕОБРАЗОВАТЕЛЬНОЕ УЧРЕЖДЕНИЕ "СЕРЁДКИНСКАЯ СРЕДНЯЯ ОБЩЕОБРАЗОВАТЕЛЬНАЯ ШКОЛА ПСКОВСКОГО РАЙОНА"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46 433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46 259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МУНИЦИПАЛЬНОЕ БЮДЖЕТНОЕ ОБЩЕОБРАЗОВАТЕЛЬНОЕ УЧРЕЖДЕНИЕ "СТРЕМУТКИНСКАЯ СРЕДНЯЯ ОБЩЕОБРАЗОВАТЕЛЬНАЯ ШКОЛА ПСКОВСКОГО РАИОНА"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51 705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51 699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МУНИЦИПАЛЬНОЕ БЮДЖЕТНОЕ ОБЩЕОБРАЗОВАТЕЛЬНОЕ УЧРЕЖДЕНИЕ "ТОРОШИНСКАЯ СРЕДНЯЯ ОБЩЕОБРАЗОВАТЕЛЬНАЯ ШКОЛА"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20 846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20 818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МУНИЦИПАЛЬНОЕ БЮДЖЕТНОЕ ОБЩЕОБРАЗОВАТЕЛЬНОЕ УЧРЕЖДЕНИЕ "ТЯМШАНСКАЯ ГИМНАЗИЯ ПСКОВСКОГО РАЙОНА"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60 920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55 691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МУНИЦИПАЛЬНОЕ БЮДЖЕТНОЕ УЧРЕЖДЕНИЕ ДОПОЛНИТЕЛЬНОГО ОБРАЗОВАНИЯ "ЦЕНТР РАЗВИТИЯ ТВОРЧЕСТВА ДЕТЕЙ И МОЛОДЕЖИ ПСКОВСКОГО РАЙОНА"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42 469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42 462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МУНИЦИПАЛЬНОЕ БЮДЖЕТНОЕ УЧРЕЖДЕНИЕ ПСКОВСКОГО РАЙОНА "ПСКОВСКИЙ РАЙОННЫЙ ЦЕНТР КУЛЬТУРЫ"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108 722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107 860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Автономная некоммерческая организация Издательский Дом "Медиа 60"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768 137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759 121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98,83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9604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2143" y="124065"/>
            <a:ext cx="11426093" cy="885226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ПРЕДОСТАВЛЕНИЯ СУБСИДИЙ БЮДЖЕТНЫМ, АВТОНОМНЫМ УЧРЕЖДЕНИЯМ И ИНЫМ НЕКОММЕРЧЕСКИМ ОРГАНИЗАЦИЯМ</a:t>
            </a:r>
            <a:endParaRPr lang="ru-RU" sz="24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720772"/>
              </p:ext>
            </p:extLst>
          </p:nvPr>
        </p:nvGraphicFramePr>
        <p:xfrm>
          <a:off x="1773777" y="1580109"/>
          <a:ext cx="8534400" cy="4089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09977" y="1170325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89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3683" y="230014"/>
            <a:ext cx="11602528" cy="69315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Капитальные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вложения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666322"/>
              </p:ext>
            </p:extLst>
          </p:nvPr>
        </p:nvGraphicFramePr>
        <p:xfrm>
          <a:off x="345652" y="1447294"/>
          <a:ext cx="11543321" cy="5034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3790"/>
                <a:gridCol w="845388"/>
                <a:gridCol w="724619"/>
                <a:gridCol w="769524"/>
              </a:tblGrid>
              <a:tr h="119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536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приобретение служебного жилья для педагогических работников муниципальных образовательных организаций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9558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Софинансирование расходов на приобретение служебного жилья для педагогических работников муниципальных образовательных организаций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Содействие развитию дошкольного и общего образования Псковской области с использованием современных механизмов и технологий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31370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Софинансирование расходов на содействие развитию дошкольного и общего образования Псковской области с использованием современных механизмов и технологий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28938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Организация в границах района электро-, тепло-, газо- и водоснабжения населения, водоотведения, снабжения населения топливом в пределах полномочий, установленных законодательством Российской Федерации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8703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строительство, реконструкцию, капитальный ремонт и техническое перевооружение объектов коммунальной инфраструктуры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5 190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263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разработку проектно-сметной документации на строительство станции очистки питьевой воды в рамках международного проекта "Экономически и экологически устойчивый регион Чудского озера - 2" ("Россия - Эстония")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28968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Софинансирование расходов на строительство, реконструкцию, капитальный ремонт и техническое перевооружение объектов коммунальной инфраструктуры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2 224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7777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софинансирование мероприятий по газификации и газоснабжению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8 143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8 143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390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Софинансирование расходов на мероприятия по газификации и газоснабжению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390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осуществление работ по объекту "Строительство причала в д. Толбица"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2 893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390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строительство причала в д. Толбица, приобретение трех плавучих понтонных причалов (д. Толбица, о. Залита, о. Белов), понижающего понтонного причала и ангара для хранения в рамках реализации мероприятий международного проекта "Экономически и экологически устойчивый регион Чудского озера - 2" ("Россия - Эстония")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390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390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Софинансирование на дорожную деятельность, а также на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390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 жилыми помещениями детей-сирот и детей, оставшихся без попечения родителей, лиц из числа детей-сирот и детей, оставшихся без попечения родителей, по договорам найма специализированных жилых помещений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2 678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2 678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390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Резервный фонд Правительства Псковской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19 903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19 903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41341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54 780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39 856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72,76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57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63548" y="1153996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2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5067" y="213794"/>
            <a:ext cx="11433907" cy="640221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НА КАПИТАЛЬНЫЕ ВЛОЖЕНИЯ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199995"/>
              </p:ext>
            </p:extLst>
          </p:nvPr>
        </p:nvGraphicFramePr>
        <p:xfrm>
          <a:off x="743568" y="1334477"/>
          <a:ext cx="10456985" cy="4270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17519" y="1103645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68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5566" y="144782"/>
            <a:ext cx="11074400" cy="666101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трансферты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192868"/>
              </p:ext>
            </p:extLst>
          </p:nvPr>
        </p:nvGraphicFramePr>
        <p:xfrm>
          <a:off x="327434" y="1098939"/>
          <a:ext cx="11594271" cy="52180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6731"/>
                <a:gridCol w="897148"/>
                <a:gridCol w="802256"/>
                <a:gridCol w="828136"/>
              </a:tblGrid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3746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Реализация комплекса мероприятий по ликвидации очагов сорного растения борщевик Сосновского на землях населенных пунктов, находящихся в муниципальной собственности: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4 766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93,30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1914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"ЕРШОВСКАЯ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62748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"ЗАВЕЛИЧЕНСКАЯ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9261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"КАРАМЫШЕВСКАЯ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0523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"КРАСНОПРУДСКАЯ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1785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"ЛОГОЗОВСКАЯ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6145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"ПИСКОВИЧСКАЯ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6033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"СЕРЕДКИНСКАЯ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6145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"ТОРОШИНСКАЯ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6145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"ТЯМШАНСКАЯ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6145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"ЯДРОВСКАЯ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30029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Софинансирование расходов на реализацию комплекса мероприятий по ликвидации очагов сорного растения борщевик Сосновского на землях населенных пунктов, находящихся в муниципальной собственности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50666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"ТЯМШАНСКАЯ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615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реализацию мероприятий по обеспечению безопасности гидротехнических сооружений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615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"ТОРОШИНСКАЯ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5937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Расходы, направленные на мероприятия по вывозу несанкционированных свалок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21153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"ЕРШОВСКАЯ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7586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"ЗАВЕЛИЧЕНСКАЯ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"КАРАМЫШЕВСКАЯ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"ЛОГОЗОВСКАЯ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"ПИСКОВИЧСКАЯ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"СЕРЕДКИНСКАЯ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8756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"ТОРОШИНСКАЯ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8756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"ТЯМШАНСКАЯ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8756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"ЯДРОВСКАЯ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59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70826" y="807721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14106" y="6338877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30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61F1EB-C2B6-4219-9751-5611B85D1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" y="77637"/>
            <a:ext cx="11644924" cy="90289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исполнения доходной части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b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"Псковский район"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F01453C-7719-4AE5-A4C3-982FFD56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50153" y="6439877"/>
            <a:ext cx="2743200" cy="285262"/>
          </a:xfrm>
        </p:spPr>
        <p:txBody>
          <a:bodyPr/>
          <a:lstStyle/>
          <a:p>
            <a:pPr algn="ctr"/>
            <a:fld id="{F203300F-B5E5-4D9E-9381-383162CC59FB}" type="slidenum">
              <a:rPr lang="ru-RU" smtClean="0"/>
              <a:pPr algn="ctr"/>
              <a:t>6</a:t>
            </a:fld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DA89D65D-174C-4AC4-BA83-842295F2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017825"/>
              </p:ext>
            </p:extLst>
          </p:nvPr>
        </p:nvGraphicFramePr>
        <p:xfrm>
          <a:off x="192909" y="1329099"/>
          <a:ext cx="11762133" cy="3750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9127">
                  <a:extLst>
                    <a:ext uri="{9D8B030D-6E8A-4147-A177-3AD203B41FA5}">
                      <a16:colId xmlns="" xmlns:a16="http://schemas.microsoft.com/office/drawing/2014/main" val="2571648537"/>
                    </a:ext>
                  </a:extLst>
                </a:gridCol>
                <a:gridCol w="1496291">
                  <a:extLst>
                    <a:ext uri="{9D8B030D-6E8A-4147-A177-3AD203B41FA5}">
                      <a16:colId xmlns="" xmlns:a16="http://schemas.microsoft.com/office/drawing/2014/main" val="3858932657"/>
                    </a:ext>
                  </a:extLst>
                </a:gridCol>
                <a:gridCol w="1385454">
                  <a:extLst>
                    <a:ext uri="{9D8B030D-6E8A-4147-A177-3AD203B41FA5}">
                      <a16:colId xmlns="" xmlns:a16="http://schemas.microsoft.com/office/drawing/2014/main" val="3868912674"/>
                    </a:ext>
                  </a:extLst>
                </a:gridCol>
                <a:gridCol w="1450903">
                  <a:extLst>
                    <a:ext uri="{9D8B030D-6E8A-4147-A177-3AD203B41FA5}">
                      <a16:colId xmlns="" xmlns:a16="http://schemas.microsoft.com/office/drawing/2014/main" val="3671672434"/>
                    </a:ext>
                  </a:extLst>
                </a:gridCol>
                <a:gridCol w="919305">
                  <a:extLst>
                    <a:ext uri="{9D8B030D-6E8A-4147-A177-3AD203B41FA5}">
                      <a16:colId xmlns="" xmlns:a16="http://schemas.microsoft.com/office/drawing/2014/main" val="2030527759"/>
                    </a:ext>
                  </a:extLst>
                </a:gridCol>
                <a:gridCol w="1585657">
                  <a:extLst>
                    <a:ext uri="{9D8B030D-6E8A-4147-A177-3AD203B41FA5}">
                      <a16:colId xmlns="" xmlns:a16="http://schemas.microsoft.com/office/drawing/2014/main" val="3454931591"/>
                    </a:ext>
                  </a:extLst>
                </a:gridCol>
                <a:gridCol w="1492370">
                  <a:extLst>
                    <a:ext uri="{9D8B030D-6E8A-4147-A177-3AD203B41FA5}">
                      <a16:colId xmlns="" xmlns:a16="http://schemas.microsoft.com/office/drawing/2014/main" val="627762089"/>
                    </a:ext>
                  </a:extLst>
                </a:gridCol>
                <a:gridCol w="923026">
                  <a:extLst>
                    <a:ext uri="{9D8B030D-6E8A-4147-A177-3AD203B41FA5}">
                      <a16:colId xmlns="" xmlns:a16="http://schemas.microsoft.com/office/drawing/2014/main" val="372827338"/>
                    </a:ext>
                  </a:extLst>
                </a:gridCol>
              </a:tblGrid>
              <a:tr h="126005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</a:t>
                      </a:r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2024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Исполнено 2024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Отклонения от </a:t>
                      </a:r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плана 2024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Исполнено в </a:t>
                      </a:r>
                    </a:p>
                    <a:p>
                      <a:pPr algn="ctr" rtl="0" fontAlgn="ctr"/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исполнения </a:t>
                      </a:r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</a:t>
                      </a:r>
                      <a:endParaRPr lang="ru-RU" sz="180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исполнения </a:t>
                      </a:r>
                    </a:p>
                    <a:p>
                      <a:pPr algn="ctr" rtl="0" fontAlgn="ctr"/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5358829"/>
                  </a:ext>
                </a:extLst>
              </a:tr>
              <a:tr h="6529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абсолютные значения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абсолютные значения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4272542452"/>
                  </a:ext>
                </a:extLst>
              </a:tr>
              <a:tr h="4523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(всего)</a:t>
                      </a:r>
                      <a:endParaRPr lang="ru-RU" sz="17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1 163 751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1 197 747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33 996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103,0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1 167 209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30 538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102,6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2532398838"/>
                  </a:ext>
                </a:extLst>
              </a:tr>
              <a:tr h="77046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</a:t>
                      </a:r>
                      <a:r>
                        <a:rPr lang="ru-RU" sz="17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числе: </a:t>
                      </a:r>
                      <a:r>
                        <a:rPr lang="ru-RU" sz="17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и неналоговые доходы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527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048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573 205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46 157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108,8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433 936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139 269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132,1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854546507"/>
                  </a:ext>
                </a:extLst>
              </a:tr>
              <a:tr h="6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безвозмездные </a:t>
                      </a:r>
                      <a:r>
                        <a:rPr lang="ru-RU" sz="17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636 703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624 542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- 12 161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98,1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733 273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- 108 731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85,2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86839548"/>
                  </a:ext>
                </a:extLst>
              </a:tr>
            </a:tbl>
          </a:graphicData>
        </a:graphic>
      </p:graphicFrame>
      <p:sp>
        <p:nvSpPr>
          <p:cNvPr id="5" name="Прямоугольник 7">
            <a:extLst>
              <a:ext uri="{FF2B5EF4-FFF2-40B4-BE49-F238E27FC236}">
                <a16:creationId xmlns="" xmlns:a16="http://schemas.microsoft.com/office/drawing/2014/main" id="{16D8CB0D-527B-4EE2-9D20-9888F5529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2831" y="1098267"/>
            <a:ext cx="29484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606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60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63548" y="1153996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565457"/>
              </p:ext>
            </p:extLst>
          </p:nvPr>
        </p:nvGraphicFramePr>
        <p:xfrm>
          <a:off x="371894" y="1384828"/>
          <a:ext cx="11594271" cy="44611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6731"/>
                <a:gridCol w="897148"/>
                <a:gridCol w="802256"/>
                <a:gridCol w="828136"/>
              </a:tblGrid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21153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мероприятия в области охраны окружающей среды в рамках поступлений по экологическим платежам в бюджет муниципального образования по Закону 7-ФЗ "Об охране окружающей среды"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"ЕРШОВСКАЯ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"КАРАМЫШЕВСКАЯ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"КРАСНОПРУДСКАЯ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"ЛОГОЗОВСКАЯ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"СЕРЕДКИНСКАЯ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"ТОРОШИНСКАЯ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"ТЯМШАНСКАЯ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"ЯДРОВСКАЯ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34917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развитие институтов территориального общественного самоуправления и поддержку проектов местных инициатив за счет средств местного бюджета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2868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"КАРАМЫШЕВСКАЯ ВОЛОСТЬ":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"Культура" с/п Карамышевская волость (ремонт Дома культуры: замена деревянного пола и лаг, укладка ДВП с покраской пола)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"Быстроникольское плюс" с/п Карамышевская волость (строительство контейнерной площадки)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"Фомкино" с/п Карамышевская волость (организация детско-юношеской оздоровительной площадки для жителей деревни (сетка волейбольная, кольцо баскетбольное, кольцо гимнастическое, канат, мячи)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"КРАСНОПРУДСКАЯ ВОЛОСТЬ":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"Кирово" с/п Краснопрудская волость ("Аллея школьная": подготовка площадки, установки 3-х скамеек, высадка каштанов и шаровидной ивы 20 шт.)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"ЛОГОЗОВСКАЯ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"РЕБУС" с/п Логозовская волость (установка всепогодного стационарного стола для настольного тенниса, баскетбольного кольца на столбе со щитом, турник (как элемент будущей воркаут площадки)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286649" y="5890304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505566" y="144782"/>
            <a:ext cx="11074400" cy="666101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трансферты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7615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61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742077"/>
              </p:ext>
            </p:extLst>
          </p:nvPr>
        </p:nvGraphicFramePr>
        <p:xfrm>
          <a:off x="406400" y="1096963"/>
          <a:ext cx="11594271" cy="4440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6731"/>
                <a:gridCol w="897148"/>
                <a:gridCol w="802256"/>
                <a:gridCol w="828136"/>
              </a:tblGrid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"СЕРЕДКИНСКАЯ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"Елизаровский" с/п Середкинская волость (благоустройство памятника ВОВ (памятник солдату по им. Алеша) в с. Середка и территории вокруг: укладка тротуарной плитки, косметический ремонт постамента, установка памятной таблички, установка скамейки для отдыха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"Аллейный" с/п Середкинская волость (благоустройство спортивно-игровой площадки, установка уличных тренажеров дер. Верхолино)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"ТОРОШИНСКАЯ ВОЛОСТЬ":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"Лесное" с/п Торошинская волость (организация уличного освещения, установка контейнерной площадки)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"Завокзалье" с/п Торошинская волость (установка контейнерной площадки)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"Торошино" с/п Торошинская волость (приобретение дополнительных элементов для детской площадки, установка ограждения)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"ТЯМШАНСКАЯ ВОЛОСТЬ":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"Адворицы" с/п Тямшанская волость (обустройство контейнерной площадки ТКО, спил аварийных деревьев)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"Адворицы" с/п Тямшанская волость (установка уличной сцены в д. Адворицы)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"Тямша" с/п Тямшанская волость (озеленение территории "Мамин парк": посев газонной травы и зеленых культурных насаждений)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«ЯДРОВСКАЯ ВОЛОСТЬ":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"Глоты" с/п Ядровская волость (замена козырьков над подъездами многоквартирных домов № 10 и № 12 в дер. Глоты)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ТОС "Соловьи" с/п Ядровская волость (приобретение и установка безопасного современного сертифицированного игрового комплекса)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Содержание автомобильных дорог общего пользования местного значения и сооружений на них, нацеленное на обеспечение их проезжаемости и безопасности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АДМИНИСТРАЦИЯ СЕЛЬСКОГО ПОСЕЛЕНИЯ "ТОРОШИНСКАЯ ВОЛОСТЬ"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40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Предоставление дотаций на выравнивание бюджетной обеспеченности поселений из бюджета муниципального района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"КРАСНОПРУДСКАЯ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163547" y="800313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505566" y="144782"/>
            <a:ext cx="11074400" cy="666101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трансферты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21140" y="5760907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1309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62</a:t>
            </a:fld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505566" y="144782"/>
            <a:ext cx="11074400" cy="666101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трансферты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066766"/>
              </p:ext>
            </p:extLst>
          </p:nvPr>
        </p:nvGraphicFramePr>
        <p:xfrm>
          <a:off x="320136" y="1096963"/>
          <a:ext cx="11594271" cy="3697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6731"/>
                <a:gridCol w="897148"/>
                <a:gridCol w="802256"/>
                <a:gridCol w="828136"/>
              </a:tblGrid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Реализация мероприятий в рамках комплекса процессных мероприятий "Активная политика занятости населения и социальная поддержка безработных граждан"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"КАРАМЫШЕВСКАЯ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осуществление первичного воинского учета органами местного самоуправления поселений, муниципальных и городских округов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3 291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3 237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98,38</a:t>
                      </a:r>
                      <a:endParaRPr lang="ru-RU" sz="11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"ЕРШОВСКАЯ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"ЗАВЕЛИЧЕНСКАЯ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"КАРАМЫШЕВСКАЯ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"КРАСНОПРУДСКАЯ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"ЛОГОЗОВСКАЯ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"ПИСКОВИЧСКАЯ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"СЕРЕДКИНСКАЯ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"ТОРОШИНСКАЯ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"ТЯМШАНСКАЯ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"ЯДРОВСКАЯ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Резервный фонд администрации муниципального района в рамках непрограммного направления деятельности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"КАРАМЫШЕВСКАЯ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СЕЛЬСКОГО ПОСЕЛЕНИЯ "СЕРЕДКИНСКАЯ ВОЛОСТЬ"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8756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21 425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20 022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93,45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163547" y="800313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18439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465" y="183662"/>
            <a:ext cx="11543324" cy="60996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МЕЖБЮДЖЕТНЫХ ТРАНСФЕРТОВ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047383"/>
              </p:ext>
            </p:extLst>
          </p:nvPr>
        </p:nvGraphicFramePr>
        <p:xfrm>
          <a:off x="1360488" y="1555262"/>
          <a:ext cx="10143758" cy="4612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63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25334" y="1211246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51156C46-1652-4ECD-BB9D-9958746BA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323" y="185558"/>
            <a:ext cx="11473868" cy="83563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 "Псковский район"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разделам, подразделам классификации расходов бюджетов 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274295"/>
              </p:ext>
            </p:extLst>
          </p:nvPr>
        </p:nvGraphicFramePr>
        <p:xfrm>
          <a:off x="224287" y="1367436"/>
          <a:ext cx="11714670" cy="4586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3555"/>
                <a:gridCol w="612475"/>
                <a:gridCol w="672860"/>
                <a:gridCol w="879895"/>
                <a:gridCol w="776377"/>
                <a:gridCol w="819508"/>
              </a:tblGrid>
              <a:tr h="340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ОБЩЕГОСУДАРСТВЕННЫЕ ВОПРОСЫ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172 029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165 329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2239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высшего должностного лица субъекта Российской Федерации и муниципального образования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2039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3 423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2039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субъектов Российской Федерации, местных администраций</a:t>
                      </a:r>
                      <a:endParaRPr lang="ru-RU" sz="1100" b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59 026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58 226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Судебная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фонды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2 964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103 895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101 127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НАЦИОНАЛЬНАЯ ОБОРОНА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3 418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8159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вневойсковая подготовка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1759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НАЦИОНАЛЬНАЯ БЕЗОПАСНОСТЬ И ПРАВООХРАНИТЕЛЬНАЯ ДЕЯТЕЛЬНОСТЬ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10 034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9 941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Гражданская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6319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2239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национальной безопасности и правоохранительной деятельности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НАЦИОНАЛЬНАЯ ЭКОНОМИКА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155 930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154 325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Общеэкономические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 и рыболовство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 (дорожные фонды)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134 404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133 242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национальной экономики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ЖИЛИЩНО-КОММУНАЛЬНОЕ ХОЗЯЙСТВО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96 887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71 656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62 376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43 324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22 582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7">
            <a:extLst>
              <a:ext uri="{FF2B5EF4-FFF2-40B4-BE49-F238E27FC236}">
                <a16:creationId xmlns="" xmlns:a16="http://schemas.microsoft.com/office/drawing/2014/main" id="{FA127F59-1E17-4379-A19E-543F7F7B8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2214" y="1136604"/>
            <a:ext cx="3298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02326" y="6141277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8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7883" y="127529"/>
            <a:ext cx="11566770" cy="817248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600" b="1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 </a:t>
            </a:r>
            <a:r>
              <a:rPr lang="ru-RU" sz="2600" b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"Псковский район" </a:t>
            </a: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разделам, подразделам классификации расходов бюджетов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258712"/>
              </p:ext>
            </p:extLst>
          </p:nvPr>
        </p:nvGraphicFramePr>
        <p:xfrm>
          <a:off x="301926" y="1100569"/>
          <a:ext cx="11593900" cy="5040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2399"/>
                <a:gridCol w="621102"/>
                <a:gridCol w="733245"/>
                <a:gridCol w="871268"/>
                <a:gridCol w="767751"/>
                <a:gridCol w="828135"/>
              </a:tblGrid>
              <a:tr h="452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Сбор, удаление отходов и очистка сточных вод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объектов растительного и животного мира и среды их обитания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ОБРАЗОВАНИЕ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642 141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631 024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197 727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197 727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323 827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323 638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детей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40 411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40 409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образования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78 673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67 748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КУЛЬТУРА, КИНЕМАТОГРАФИЯ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107 232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106 370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86 160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85 298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культуры, кинематографии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21 072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21 072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СОЦИАЛЬНАЯ ПОЛИТИКА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23 487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23 469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населения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семьи и детства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социальной политики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ФИЗИЧЕСКАЯ КУЛЬТУРА И СПОРТ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6 267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6 264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99,95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физической культуры и спорта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СРЕДСТВА МАССОВОЙ ИНФОРМАЦИИ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печать и издательства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3145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МЕЖБЮДЖЕТНЫЕ ТРАНСФЕРТЫ ОБЩЕГО ХАРАКТЕРА БЮДЖЕТАМ БЮДЖЕТНОЙ СИСТЕМЫ РОССИЙСКОЙ ФЕДЕРАЦИИ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3 464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3 464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бюджетной обеспеченности субъектов Российской Федерации и муниципальных образований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 gridSpan="3"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1 226 242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1 179 385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65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057408" y="750773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5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8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  <a:gs pos="76000">
              <a:schemeClr val="accent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Box 6"/>
          <p:cNvSpPr txBox="1">
            <a:spLocks noChangeArrowheads="1"/>
          </p:cNvSpPr>
          <p:nvPr/>
        </p:nvSpPr>
        <p:spPr bwMode="auto">
          <a:xfrm>
            <a:off x="1004888" y="1241425"/>
            <a:ext cx="10169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haroni" pitchFamily="2" charset="-79"/>
              </a:rPr>
              <a:t>Финансовое управление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haroni" pitchFamily="2" charset="-79"/>
              </a:rPr>
              <a:t>Администрации Псковского района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Aharoni" pitchFamily="2" charset="-79"/>
            </a:endParaRPr>
          </a:p>
        </p:txBody>
      </p:sp>
      <p:sp>
        <p:nvSpPr>
          <p:cNvPr id="30725" name="Прямоугольник 7"/>
          <p:cNvSpPr>
            <a:spLocks noChangeArrowheads="1"/>
          </p:cNvSpPr>
          <p:nvPr/>
        </p:nvSpPr>
        <p:spPr bwMode="auto">
          <a:xfrm>
            <a:off x="742204" y="1981892"/>
            <a:ext cx="110871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Адрес местонахождения: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Псковская область, город Псков, улица О. Кошевого, дом 4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Начальник Управления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Малькова Юлия Геннадьевна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Контактные телефоны: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8(8112) 29-31-15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defTabSz="457200"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e-mail: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pskov-rn@finupr.pskov.ru</a:t>
            </a:r>
            <a:endParaRPr lang="ru-RU" dirty="0">
              <a:solidFill>
                <a:prstClr val="black"/>
              </a:solidFill>
              <a:latin typeface="Calibri"/>
            </a:endParaRPr>
          </a:p>
          <a:p>
            <a:pPr lvl="0" defTabSz="457200"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Режим работы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пн.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пт.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09:00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18:00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</a:t>
            </a:r>
            <a: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перерыв 13:00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14:00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D1C7248-3646-4B85-915B-9BFAE57C695F}"/>
              </a:ext>
            </a:extLst>
          </p:cNvPr>
          <p:cNvSpPr/>
          <p:nvPr/>
        </p:nvSpPr>
        <p:spPr>
          <a:xfrm>
            <a:off x="2540441" y="458977"/>
            <a:ext cx="7098418" cy="4801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Контактная информация для граждан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818EBFE-308D-46D0-80A1-17B999148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872" y="33094"/>
            <a:ext cx="11592303" cy="59883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 структура налоговых и неналоговых доходов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6CEE4C4E-1221-4F49-9E5D-F723387242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32782"/>
              </p:ext>
            </p:extLst>
          </p:nvPr>
        </p:nvGraphicFramePr>
        <p:xfrm>
          <a:off x="205697" y="1302419"/>
          <a:ext cx="5256556" cy="512192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808578">
                  <a:extLst>
                    <a:ext uri="{9D8B030D-6E8A-4147-A177-3AD203B41FA5}">
                      <a16:colId xmlns="" xmlns:a16="http://schemas.microsoft.com/office/drawing/2014/main" val="1356449266"/>
                    </a:ext>
                  </a:extLst>
                </a:gridCol>
                <a:gridCol w="1447978">
                  <a:extLst>
                    <a:ext uri="{9D8B030D-6E8A-4147-A177-3AD203B41FA5}">
                      <a16:colId xmlns="" xmlns:a16="http://schemas.microsoft.com/office/drawing/2014/main" val="2662348567"/>
                    </a:ext>
                  </a:extLst>
                </a:gridCol>
              </a:tblGrid>
              <a:tr h="6564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Исполнено по состоянию на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01.01.2025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0890875"/>
                  </a:ext>
                </a:extLst>
              </a:tr>
              <a:tr h="242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Налоги на прибыль, доходы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442 174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3734313003"/>
                  </a:ext>
                </a:extLst>
              </a:tr>
              <a:tr h="38295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Налоги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товары (работы, услуги), реализуемые на территории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Российской Федерации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21 640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2865583453"/>
                  </a:ext>
                </a:extLst>
              </a:tr>
              <a:tr h="179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НАЛОГИ НА СОВОКУПНЫЙ ДОХОД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61 545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339272936"/>
                  </a:ext>
                </a:extLst>
              </a:tr>
              <a:tr h="2073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НАЛОГИ НА ИМУЩЕСТВО</a:t>
                      </a: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344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704456791"/>
                  </a:ext>
                </a:extLst>
              </a:tr>
              <a:tr h="2073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ГОСУДАРСТВЕННАЯ ПОШЛИНА</a:t>
                      </a: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664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  <a:tr h="5309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18 489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="" xmlns:a16="http://schemas.microsoft.com/office/drawing/2014/main" val="1702278608"/>
                  </a:ext>
                </a:extLst>
              </a:tr>
              <a:tr h="2038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ПЛАТЕЖИ ПРИ ПОЛЬЗОВАНИИ ПРИРОДНЫМИ РЕСУРСАМИ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688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  <a:tr h="2038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ДОХОДЫ ОТ ОКАЗАНИЯ ПЛАТНЫХ УСЛУГ И КОМПЕНСАЦИИ ЗАТРАТ ГОСУДАРСТВА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1 094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ДОХОДЫ ОТ ПРОДАЖИ МАТЕРИАЛЬНЫХ И НЕМАТЕРИАЛЬНЫХ АКТИВОВ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21 862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  <a:tr h="212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ШТРАФЫ, САНКЦИИ,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ВОЗМЕЩЕНИЕ УЩЕРБА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5 380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  <a:tr h="212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ПРОЧИЕ НЕНАЛОГОВЫЕ ДОХОДЫ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544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  <a:tr h="509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Безвозмездные поступления от других бюджетов бюджетной системы Российской Федерации, кроме бюджетов государственных внебюджетных фондов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624 542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  <a:tr h="509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- 1 220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</a:tbl>
          </a:graphicData>
        </a:graphic>
      </p:graphicFrame>
      <p:sp>
        <p:nvSpPr>
          <p:cNvPr id="8" name="Номер слайда 7">
            <a:extLst>
              <a:ext uri="{FF2B5EF4-FFF2-40B4-BE49-F238E27FC236}">
                <a16:creationId xmlns="" xmlns:a16="http://schemas.microsoft.com/office/drawing/2014/main" id="{E35FA3A3-9787-4C9B-B7B2-6F58EF013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17107" y="634251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Прямоугольник 7">
            <a:extLst>
              <a:ext uri="{FF2B5EF4-FFF2-40B4-BE49-F238E27FC236}">
                <a16:creationId xmlns="" xmlns:a16="http://schemas.microsoft.com/office/drawing/2014/main" id="{685848EC-999A-41F5-8D07-75E1D743E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72" y="1069453"/>
            <a:ext cx="511088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28899193"/>
              </p:ext>
            </p:extLst>
          </p:nvPr>
        </p:nvGraphicFramePr>
        <p:xfrm>
          <a:off x="5459756" y="1069454"/>
          <a:ext cx="6732243" cy="535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8345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0770" y="102110"/>
            <a:ext cx="11973463" cy="93306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15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Безвозмездные поступления от других бюджетов бюджетной системы РФ, кроме бюджетов государственных внебюджетных фондов</a:t>
            </a:r>
            <a:endParaRPr lang="ru-RU" sz="215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73A1417-5374-4E75-936D-BA55E8DE2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85" y="1594338"/>
            <a:ext cx="5896358" cy="48267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700" u="sng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Безвозмездные </a:t>
            </a:r>
            <a:r>
              <a:rPr lang="ru-RU" sz="1700" u="sng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поступления от других бюджетов бюджетной системы  Российской </a:t>
            </a:r>
            <a:r>
              <a:rPr lang="ru-RU" sz="1700" u="sng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Федерации, кроме бюджетов государственных внебюджетных фондов,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получены в сумме 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624 542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 (98 % от плана), 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дотации 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30 167 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рублей 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(4,7 % от общего плана безвозмездных поступлений);</a:t>
            </a:r>
            <a:endParaRPr lang="ru-RU" sz="17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– 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182 587 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рублей  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(28,7 % 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общего плана безвозмездных поступлений);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субвенции – 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343 868 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рублей 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(54,0 % 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общего плана безвозмездных поступлений);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межбюджетные 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трансферты – 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67 920 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рублей 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(10,7 % 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общего плана безвозмездных поступлений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 остатков субсидий, субвенций и иных межбюджетных трансфертов, имеющих целевое назначение, прошлых лет – </a:t>
            </a: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  <a:r>
              <a:rPr lang="ru-R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  <a:r>
              <a:rPr lang="ru-RU" sz="17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тыс. 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  <a:endParaRPr lang="ru-RU" sz="17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B7FBE93-DC6A-4773-B3FE-620B6DDC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D70F9568-EBFF-4798-B101-A4CE56BAF5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624788"/>
              </p:ext>
            </p:extLst>
          </p:nvPr>
        </p:nvGraphicFramePr>
        <p:xfrm>
          <a:off x="6003985" y="1031948"/>
          <a:ext cx="6082010" cy="565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2868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792" y="244991"/>
            <a:ext cx="11740551" cy="514134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межбюджетных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трансфертах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706561"/>
              </p:ext>
            </p:extLst>
          </p:nvPr>
        </p:nvGraphicFramePr>
        <p:xfrm>
          <a:off x="321675" y="1275141"/>
          <a:ext cx="11551138" cy="2313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92123"/>
                <a:gridCol w="1211385"/>
                <a:gridCol w="984738"/>
                <a:gridCol w="1062892"/>
              </a:tblGrid>
              <a:tr h="5446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7645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Федерации, в том числе на :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30 167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30 167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4496">
                <a:tc>
                  <a:txBody>
                    <a:bodyPr/>
                    <a:lstStyle/>
                    <a:p>
                      <a:pPr marL="285750" indent="-2857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компенсацию превышения расходов на оплату коммунальных услуг муниципальными образовательными организациями над базовыми бюджетными расходами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4 436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4 436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35232">
                <a:tc>
                  <a:txBody>
                    <a:bodyPr/>
                    <a:lstStyle/>
                    <a:p>
                      <a:pPr marL="285750" indent="-2857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реализацию мер по антитеррористической защищенности муниципальных образовательных учреждений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661">
                <a:tc>
                  <a:txBody>
                    <a:bodyPr/>
                    <a:lstStyle/>
                    <a:p>
                      <a:pPr marL="285750" indent="-2857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оплаты труда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22 193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22 193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5660">
                <a:tc>
                  <a:txBody>
                    <a:bodyPr/>
                    <a:lstStyle/>
                    <a:p>
                      <a:pPr marL="285750" indent="-2857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единовременных денежных выплат к 9 мая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07034">
                <a:tc>
                  <a:txBody>
                    <a:bodyPr/>
                    <a:lstStyle/>
                    <a:p>
                      <a:pPr marL="285750" indent="-2857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вывоз несанкционированных свалок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24287">
                <a:tc>
                  <a:txBody>
                    <a:bodyPr/>
                    <a:lstStyle/>
                    <a:p>
                      <a:pPr marL="285750" indent="-285750" algn="just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премирование работников комиссий по делам несовершеннолетних и защите их прав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147388" y="1044309"/>
            <a:ext cx="27254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900" dirty="0" smtClean="0"/>
              <a:t>Данные в таблице представлены в тыс. рублей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56044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Сектор</Template>
  <TotalTime>12116</TotalTime>
  <Words>14522</Words>
  <Application>Microsoft Office PowerPoint</Application>
  <PresentationFormat>Произвольный</PresentationFormat>
  <Paragraphs>2986</Paragraphs>
  <Slides>66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66</vt:i4>
      </vt:variant>
    </vt:vector>
  </HeadingPairs>
  <TitlesOfParts>
    <vt:vector size="69" baseType="lpstr">
      <vt:lpstr>HDOfficeLightV0</vt:lpstr>
      <vt:lpstr>1_HDOfficeLightV0</vt:lpstr>
      <vt:lpstr>Трек</vt:lpstr>
      <vt:lpstr>БЮДЖЕТ ДЛЯ ГРАЖДАН</vt:lpstr>
      <vt:lpstr>ПСКОВСКИЙ РАЙОН</vt:lpstr>
      <vt:lpstr>Презентация PowerPoint</vt:lpstr>
      <vt:lpstr>Презентация PowerPoint</vt:lpstr>
      <vt:lpstr>Основные параметры исполнения бюджета муниципального образования "Псковский район"</vt:lpstr>
      <vt:lpstr>Анализ исполнения доходной части бюджета МУНИЦИПАЛЬНОГО ОБРАЗОВАНИЯ "Псковский район"</vt:lpstr>
      <vt:lpstr>Объем и структура налоговых и неналоговых доходов</vt:lpstr>
      <vt:lpstr>Безвозмездные поступления от других бюджетов бюджетной системы РФ, кроме бюджетов государственных внебюджетных фондов</vt:lpstr>
      <vt:lpstr>Информация о межбюджетных трансфертах</vt:lpstr>
      <vt:lpstr>Информация о межбюджетных трансфертах</vt:lpstr>
      <vt:lpstr>Информация о межбюджетных трансфертах</vt:lpstr>
      <vt:lpstr>Презентация PowerPoint</vt:lpstr>
      <vt:lpstr>Информация о межбюджетных трансфертах</vt:lpstr>
      <vt:lpstr>Презентация PowerPoint</vt:lpstr>
      <vt:lpstr>ИНФОРМАЦИЯ О МЕЖБЮДЖЕТНЫХ ТРАНСФЕРТАХ </vt:lpstr>
      <vt:lpstr>Расходная часть бюджета Муниципального образования "Псковский район"</vt:lpstr>
      <vt:lpstr>Исполнение муниципальных программ МУНИЦИПАЛЬНОГО ОБРАЗОВАНИЯ "Псковский район"</vt:lpstr>
      <vt:lpstr>ДИНАМИКА ИСПОЛНЕНИЯ МУНИЦИПАЛЬНЫХ ПРОГРАММ МУНИЦИПАЛЬНОГО ОБРАЗОВАНИЯ "ПСКОВСКИЙ РАЙОН"</vt:lpstr>
      <vt:lpstr>Реализация национальных проектов в рамках муниципальных программ</vt:lpstr>
      <vt:lpstr>Реализация муниципальной программы Псковского района "Развитие образования, молодежной политики, физической культуры и спорта в Псковском районе"</vt:lpstr>
      <vt:lpstr>Реализация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Реализация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Реализация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Реализация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ДИНАМИКА ИСПОЛНЕНИЯ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Результаты реализации муниципальной программы Псковского района "Развитие культуры в Псковском районе"</vt:lpstr>
      <vt:lpstr>ДИНАМИКА ИСПОЛНЕНИЯ МУНИЦИПАЛЬНОЙ ПРОГРАММЫ ПСКОВСКОГО РАЙОНА "РАЗВИТИЕ КУЛЬТУРЫ В ПСКОВСКОМ РАЙОНЕ"</vt:lpstr>
      <vt:lpstr>Результаты реализации муниципальной программы "Содействие экономическому развитию и инвестиционной привлекательности Псковского района"</vt:lpstr>
      <vt:lpstr>ДИНАМИКА ИСПОЛНЕНИЯ МУНИЦИПАЛЬНОЙ ПРОГРАММЫ "СОДЕЙСТВИЕ ЭКОНОМИЧЕСКОМУ РАЗВИТИЮ И ИНВЕСТИЦИОННОЙ ПРИВЛЕКАТЕЛЬНОСТИ ПСКОВСКОГО РАЙОНА" </vt:lpstr>
      <vt:lpstr>Результаты реализации муниципальной программы Псковского района "Обеспечение безопасности граждан на территории Псковского района"</vt:lpstr>
      <vt:lpstr>ДИНАМИКА ИСПОЛНЕНИЯ МУНИЦИПАЛЬНОЙ ПРОГРАММЫ ПСКОВСКОГО РАЙОНА "ОБЕСПЕЧЕНИЕ БЕЗОПАСНОСТИ ГРАЖДАН НА ТЕРРИТОРИИ ПСКОВСКОГО РАЙОНА"</vt:lpstr>
      <vt:lpstr>Результаты реализации муниципальной программы Псковского района "Комплексное развитие систем коммунальной инфраструктуры и благоустройства Псковского района"</vt:lpstr>
      <vt:lpstr>Результаты реализации муниципальной программы Псковского района "Комплексное развитие систем коммунальной инфраструктуры и благоустройства Псковского района"</vt:lpstr>
      <vt:lpstr>Результаты реализации муниципальной программы Псковского района "Комплексное развитие систем коммунальной инфраструктуры и благоустройства Псковского района"</vt:lpstr>
      <vt:lpstr>Результаты реализации муниципальной программы Псковского района "Комплексное развитие систем коммунальной инфраструктуры и благоустройства Псковского района"</vt:lpstr>
      <vt:lpstr>ДИНАМИКА ИСПОЛНЕНИЯ МУНИЦИПАЛЬНОЙ ПРОГРАММЫ ПСКОВСКОГО РАЙОНА "КОМПЛЕКСНОЕ РАЗВИТИЕ СИСТЕМ КОММУНАЛЬНОЙ ИНФРАСТРУКТУРЫ И БЛАГОУСТРОЙСТВА ПСКОВСКОГО РАЙОНА"</vt:lpstr>
      <vt:lpstr>Результаты реализации муниципальной программы Псковского района "Развитие транспортного обслуживания населения на территории Псковского района"</vt:lpstr>
      <vt:lpstr>ДИНАМИКА ИСПОЛНЕНИЯ МУНИЦИПАЛЬНОЙ ПРОГРАММЫ ПСКОВСКОГО РАЙОНА "РАЗВИТИЕ ТРАНСПОРТНОГО ОБСЛУЖИВАНИЯ НАСЕЛЕНИЯ НА ТЕРРИТОРИИ ПСКОВСКОГО РАЙОНА"</vt:lpstr>
      <vt:lpstr>Результаты реализации муниципальной программы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vt:lpstr>
      <vt:lpstr>Результаты реализации муниципальной программы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vt:lpstr>
      <vt:lpstr>ДИНАМИКА ИСПОЛНЕНИЯ МУНИЦИПАЛЬНОЙ ПРОГРАММЫ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vt:lpstr>
      <vt:lpstr>Результаты реализации муниципальной программы Псковского района "Противодействие экстремизму и профилактика терроризма на территории муниципального образования "Псковский район"</vt:lpstr>
      <vt:lpstr>Результаты реализации муниципальной программы "Формирование современной городской среды на территории Псковского района"</vt:lpstr>
      <vt:lpstr>Непрограммные расходы МО "Псковский район"</vt:lpstr>
      <vt:lpstr>ДИНАМИКА ИСПОЛНЕНИЯ НЕПРОГРАММНЫХ РАСХОДОВ</vt:lpstr>
      <vt:lpstr>Презентация PowerPoint</vt:lpstr>
      <vt:lpstr>Информация о расходах бюджета на социальное обеспечение и иные выплаты населению</vt:lpstr>
      <vt:lpstr>ДИНАМИКА ИСПОЛНЕНИЯ РАСХОДОВ НА СОЦИАЛЬНОЕ ОБЕСПЕЧЕНИЕ И ИНЫЕ ВЫПЛАТЫ НАСЕЛЕНИЮ</vt:lpstr>
      <vt:lpstr>Закупка товаров, работ, услуг в целях капитального ремонта государственного (муниципального) имущества</vt:lpstr>
      <vt:lpstr>ДИНАМИКА ИСПОЛНЕНИЯ ЗАКУПКИ ТОВАРОВ, РАБОТ, УСЛУГ В ЦЕЛЯХ КАПИТАЛЬНОГО РЕМОНТА ГОСУДАРСТВЕННОГО (МУНИЦИПАЛЬНОГО) ИМУЩЕСТВА</vt:lpstr>
      <vt:lpstr>Предоставление субсидий бюджетным, автономным учреждениям и иным некоммерческим организациям</vt:lpstr>
      <vt:lpstr>Презентация PowerPoint</vt:lpstr>
      <vt:lpstr>Предоставление субсидий бюджетным, автономным учреждениям и иным некоммерческим организациям </vt:lpstr>
      <vt:lpstr>Предоставление субсидий бюджетным, автономным учреждениям и иным некоммерческим организациям </vt:lpstr>
      <vt:lpstr>ПОЛУЧАТЕЛИ субсидий бюджетным, автономным учреждениям и иным некоммерческим организациям </vt:lpstr>
      <vt:lpstr>ДИНАМИКА ПРЕДОСТАВЛЕНИЯ СУБСИДИЙ БЮДЖЕТНЫМ, АВТОНОМНЫМ УЧРЕЖДЕНИЯМ И ИНЫМ НЕКОММЕРЧЕСКИМ ОРГАНИЗАЦИЯМ</vt:lpstr>
      <vt:lpstr>Капитальные вложения</vt:lpstr>
      <vt:lpstr>ДИНАМИКА РАСХОДОВ НА КАПИТАЛЬНЫЕ ВЛОЖЕНИЯ</vt:lpstr>
      <vt:lpstr>Межбюджетные трансферты</vt:lpstr>
      <vt:lpstr>Межбюджетные трансферты</vt:lpstr>
      <vt:lpstr>Межбюджетные трансферты</vt:lpstr>
      <vt:lpstr>Межбюджетные трансферты</vt:lpstr>
      <vt:lpstr>ДИНАМИКА РАСХОДОВ МЕЖБЮДЖЕТНЫХ ТРАНСФЕРТОВ</vt:lpstr>
      <vt:lpstr>Расходы бюджета МО "Псковский район" по разделам, подразделам классификации расходов бюджетов </vt:lpstr>
      <vt:lpstr>Расходы бюджета МО "Псковский район" по разделам, подразделам классификации расходов бюджетов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городского округа Долгопрудный за 2018 год</dc:title>
  <dc:creator>KEW3</dc:creator>
  <cp:lastModifiedBy>User109</cp:lastModifiedBy>
  <cp:revision>832</cp:revision>
  <cp:lastPrinted>2024-02-14T12:09:07Z</cp:lastPrinted>
  <dcterms:created xsi:type="dcterms:W3CDTF">2019-05-23T09:02:05Z</dcterms:created>
  <dcterms:modified xsi:type="dcterms:W3CDTF">2025-04-24T11:47:43Z</dcterms:modified>
</cp:coreProperties>
</file>